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84" r:id="rId1"/>
  </p:sldMasterIdLst>
  <p:notesMasterIdLst>
    <p:notesMasterId r:id="rId32"/>
  </p:notesMasterIdLst>
  <p:sldIdLst>
    <p:sldId id="278" r:id="rId2"/>
    <p:sldId id="280" r:id="rId3"/>
    <p:sldId id="283" r:id="rId4"/>
    <p:sldId id="284" r:id="rId5"/>
    <p:sldId id="279" r:id="rId6"/>
    <p:sldId id="286" r:id="rId7"/>
    <p:sldId id="287" r:id="rId8"/>
    <p:sldId id="288" r:id="rId9"/>
    <p:sldId id="285" r:id="rId10"/>
    <p:sldId id="289" r:id="rId11"/>
    <p:sldId id="282" r:id="rId12"/>
    <p:sldId id="290" r:id="rId13"/>
    <p:sldId id="291" r:id="rId14"/>
    <p:sldId id="292" r:id="rId15"/>
    <p:sldId id="293" r:id="rId16"/>
    <p:sldId id="294" r:id="rId17"/>
    <p:sldId id="298" r:id="rId18"/>
    <p:sldId id="296" r:id="rId19"/>
    <p:sldId id="299" r:id="rId20"/>
    <p:sldId id="300" r:id="rId21"/>
    <p:sldId id="301" r:id="rId22"/>
    <p:sldId id="302" r:id="rId23"/>
    <p:sldId id="304" r:id="rId24"/>
    <p:sldId id="303" r:id="rId25"/>
    <p:sldId id="306" r:id="rId26"/>
    <p:sldId id="305" r:id="rId27"/>
    <p:sldId id="307" r:id="rId28"/>
    <p:sldId id="308" r:id="rId29"/>
    <p:sldId id="309" r:id="rId30"/>
    <p:sldId id="310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15" autoAdjust="0"/>
    <p:restoredTop sz="94660"/>
  </p:normalViewPr>
  <p:slideViewPr>
    <p:cSldViewPr snapToGrid="0">
      <p:cViewPr varScale="1">
        <p:scale>
          <a:sx n="94" d="100"/>
          <a:sy n="94" d="100"/>
        </p:scale>
        <p:origin x="115" y="10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82DC0-A7C2-4D6B-A659-1A08DD2913BE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42D4C4-7928-4C84-9E39-9F4E981657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835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2731-384D-4614-90F0-A7C4445C0286}" type="datetime1">
              <a:rPr lang="ru-RU" smtClean="0"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НИУ "МЭИ", Каф. УИТ, 2018-2021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FB3D-FCB6-4F02-96CD-8C0D52B298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60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21BCA-673D-4BB5-AF18-6D8B9EB75D71}" type="datetime1">
              <a:rPr lang="ru-RU" smtClean="0"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НИУ "МЭИ", Каф. УИТ, 2018-2021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FB3D-FCB6-4F02-96CD-8C0D52B298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888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51"/>
            <a:ext cx="36576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51"/>
            <a:ext cx="10769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21246-C48C-4877-B0C0-BF141933AE02}" type="datetime1">
              <a:rPr lang="ru-RU" smtClean="0"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НИУ "МЭИ", Каф. УИТ, 2018-2021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FB3D-FCB6-4F02-96CD-8C0D52B298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661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23000-0F97-42E0-89EC-0A41D7954ACD}" type="datetime1">
              <a:rPr lang="ru-RU" smtClean="0"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НИУ "МЭИ", Каф. УИТ, 2018-2021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FB3D-FCB6-4F02-96CD-8C0D52B298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067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1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3FC51-B26A-439A-BFA1-B9817BBA6F2A}" type="datetime1">
              <a:rPr lang="ru-RU" smtClean="0"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НИУ "МЭИ", Каф. УИТ, 2018-2021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FB3D-FCB6-4F02-96CD-8C0D52B298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32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2DA4E-16D4-4250-B79E-2A00049319CE}" type="datetime1">
              <a:rPr lang="ru-RU" smtClean="0"/>
              <a:t>27.10.2021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НИУ "МЭИ", Каф. УИТ, 2018-2021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FB3D-FCB6-4F02-96CD-8C0D52B298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074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0F3B5-4146-468F-9A81-441332E78F98}" type="datetime1">
              <a:rPr lang="ru-RU" smtClean="0"/>
              <a:t>27.10.2021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НИУ "МЭИ", Каф. УИТ, 2018-2021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FB3D-FCB6-4F02-96CD-8C0D52B298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241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765C3-C02B-4865-965E-45D54BB6B06C}" type="datetime1">
              <a:rPr lang="ru-RU" smtClean="0"/>
              <a:t>27.10.2021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НИУ "МЭИ", Каф. УИТ, 2018-2021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FB3D-FCB6-4F02-96CD-8C0D52B298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205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E4B80-DAEE-4568-AAA6-A6422A4A9045}" type="datetime1">
              <a:rPr lang="ru-RU" smtClean="0"/>
              <a:t>27.10.2021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НИУ "МЭИ", Каф. УИТ, 2018-2021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FB3D-FCB6-4F02-96CD-8C0D52B298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366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6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F9634-1035-4E09-9E99-87FB4014131B}" type="datetime1">
              <a:rPr lang="ru-RU" smtClean="0"/>
              <a:t>27.10.2021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НИУ "МЭИ", Каф. УИТ, 2018-2021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FB3D-FCB6-4F02-96CD-8C0D52B298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437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C4CAA-9854-4B43-862B-95AD237E742A}" type="datetime1">
              <a:rPr lang="ru-RU" smtClean="0"/>
              <a:t>27.10.2021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НИУ "МЭИ", Каф. УИТ, 2018-2021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FB3D-FCB6-4F02-96CD-8C0D52B298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634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3EB70-923A-483B-822B-0E409CB5E742}" type="datetime1">
              <a:rPr lang="ru-RU" smtClean="0"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6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 smtClean="0"/>
              <a:t>НИУ "МЭИ", Каф. УИТ, 2018-2021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5FB3D-FCB6-4F02-96CD-8C0D52B298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644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11" Type="http://schemas.openxmlformats.org/officeDocument/2006/relationships/image" Target="../media/image11.png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0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5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png"/><Relationship Id="rId5" Type="http://schemas.openxmlformats.org/officeDocument/2006/relationships/image" Target="../media/image12.wmf"/><Relationship Id="rId4" Type="http://schemas.openxmlformats.org/officeDocument/2006/relationships/oleObject" Target="../embeddings/oleObject6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42"/>
            <a:ext cx="10972800" cy="1583187"/>
          </a:xfrm>
        </p:spPr>
        <p:txBody>
          <a:bodyPr>
            <a:normAutofit/>
          </a:bodyPr>
          <a:lstStyle/>
          <a:p>
            <a:r>
              <a:rPr lang="ru-RU" sz="4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Кластеризация данных</a:t>
            </a:r>
            <a:endParaRPr lang="ru-RU" sz="48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3556004"/>
            <a:ext cx="10972800" cy="2570169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Курс «Интеллектуальные информационные системы»</a:t>
            </a:r>
          </a:p>
          <a:p>
            <a:pPr marL="0" indent="0" algn="ctr">
              <a:buNone/>
            </a:pPr>
            <a:r>
              <a:rPr lang="ru-RU" dirty="0" smtClean="0"/>
              <a:t>Кафедра управления и интеллектуальных технологий </a:t>
            </a:r>
          </a:p>
          <a:p>
            <a:pPr marL="0" indent="0" algn="ctr">
              <a:buNone/>
            </a:pPr>
            <a:r>
              <a:rPr lang="ru-RU" dirty="0" smtClean="0"/>
              <a:t>НИУ «МЭИ»</a:t>
            </a:r>
          </a:p>
          <a:p>
            <a:pPr marL="0" indent="0" algn="ctr">
              <a:buNone/>
            </a:pPr>
            <a:r>
              <a:rPr lang="ru-RU" dirty="0" smtClean="0"/>
              <a:t>Осень 2021 г.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НИУ "МЭИ", Каф. УИТ, 2018-2021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FB3D-FCB6-4F02-96CD-8C0D52B29842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375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483" y="-100880"/>
            <a:ext cx="11713034" cy="694418"/>
          </a:xfrm>
        </p:spPr>
        <p:txBody>
          <a:bodyPr>
            <a:noAutofit/>
          </a:bodyPr>
          <a:lstStyle/>
          <a:p>
            <a:r>
              <a:rPr lang="ru-RU" sz="36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Качество кластеризации</a:t>
            </a:r>
            <a:endParaRPr lang="ru-RU" sz="36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НИУ "МЭИ", Каф. УИТ, 2018-2021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FB3D-FCB6-4F02-96CD-8C0D52B29842}" type="slidenum">
              <a:rPr lang="ru-RU" smtClean="0"/>
              <a:t>10</a:t>
            </a:fld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4968610"/>
              </p:ext>
            </p:extLst>
          </p:nvPr>
        </p:nvGraphicFramePr>
        <p:xfrm>
          <a:off x="945850" y="1047450"/>
          <a:ext cx="4352925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83" name="Формула" r:id="rId3" imgW="1993680" imgH="457200" progId="Equation.3">
                  <p:embed/>
                </p:oleObj>
              </mc:Choice>
              <mc:Fallback>
                <p:oleObj name="Формула" r:id="rId3" imgW="19936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5850" y="1047450"/>
                        <a:ext cx="4352925" cy="99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0686990"/>
              </p:ext>
            </p:extLst>
          </p:nvPr>
        </p:nvGraphicFramePr>
        <p:xfrm>
          <a:off x="900113" y="2288938"/>
          <a:ext cx="3522662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84" name="Формула" r:id="rId5" imgW="1612800" imgH="457200" progId="Equation.3">
                  <p:embed/>
                </p:oleObj>
              </mc:Choice>
              <mc:Fallback>
                <p:oleObj name="Формула" r:id="rId5" imgW="1612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2288938"/>
                        <a:ext cx="3522662" cy="99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089638"/>
              </p:ext>
            </p:extLst>
          </p:nvPr>
        </p:nvGraphicFramePr>
        <p:xfrm>
          <a:off x="627647" y="5095923"/>
          <a:ext cx="336550" cy="4038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85" name="Формула" r:id="rId7" imgW="190440" imgH="228600" progId="Equation.3">
                  <p:embed/>
                </p:oleObj>
              </mc:Choice>
              <mc:Fallback>
                <p:oleObj name="Формула" r:id="rId7" imgW="19044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27647" y="5095923"/>
                        <a:ext cx="336550" cy="4038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74244" y="5107955"/>
            <a:ext cx="4527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- </a:t>
            </a:r>
            <a:r>
              <a:rPr lang="ru-RU" dirty="0" smtClean="0"/>
              <a:t>Центр масс кластера </a:t>
            </a:r>
            <a:r>
              <a:rPr lang="en-US" dirty="0" smtClean="0"/>
              <a:t>k</a:t>
            </a:r>
          </a:p>
          <a:p>
            <a:r>
              <a:rPr lang="en-US" dirty="0" err="1" smtClean="0"/>
              <a:t>N</a:t>
            </a:r>
            <a:r>
              <a:rPr lang="en-US" sz="1200" dirty="0" err="1" smtClean="0"/>
              <a:t>k</a:t>
            </a:r>
            <a:r>
              <a:rPr lang="en-US" dirty="0" smtClean="0"/>
              <a:t>   -</a:t>
            </a:r>
            <a:r>
              <a:rPr lang="ru-RU" dirty="0" smtClean="0"/>
              <a:t> Размер</a:t>
            </a:r>
            <a:r>
              <a:rPr lang="en-US" dirty="0" smtClean="0"/>
              <a:t> </a:t>
            </a:r>
            <a:r>
              <a:rPr lang="ru-RU" dirty="0" smtClean="0"/>
              <a:t>кластера </a:t>
            </a:r>
            <a:r>
              <a:rPr lang="en-US" dirty="0" smtClean="0"/>
              <a:t>k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927100" y="762000"/>
            <a:ext cx="4907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Сумма средних </a:t>
            </a:r>
            <a:r>
              <a:rPr lang="ru-RU" b="1" dirty="0" err="1" smtClean="0"/>
              <a:t>внутрикластерных</a:t>
            </a:r>
            <a:r>
              <a:rPr lang="ru-RU" b="1" dirty="0" smtClean="0"/>
              <a:t> расстояний:</a:t>
            </a:r>
            <a:endParaRPr lang="ru-RU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927100" y="2007950"/>
            <a:ext cx="3783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Сумма </a:t>
            </a:r>
            <a:r>
              <a:rPr lang="ru-RU" b="1" dirty="0" err="1" smtClean="0"/>
              <a:t>межкластерных</a:t>
            </a:r>
            <a:r>
              <a:rPr lang="ru-RU" b="1" dirty="0" smtClean="0"/>
              <a:t> расстояний:</a:t>
            </a:r>
            <a:endParaRPr lang="ru-RU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802720" y="3665003"/>
            <a:ext cx="2916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Обобщенный функционал:</a:t>
            </a:r>
            <a:endParaRPr lang="ru-RU" b="1" dirty="0"/>
          </a:p>
        </p:txBody>
      </p:sp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5578992"/>
              </p:ext>
            </p:extLst>
          </p:nvPr>
        </p:nvGraphicFramePr>
        <p:xfrm>
          <a:off x="802720" y="4087278"/>
          <a:ext cx="2135187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86" name="Формула" r:id="rId9" imgW="977760" imgH="431640" progId="Equation.3">
                  <p:embed/>
                </p:oleObj>
              </mc:Choice>
              <mc:Fallback>
                <p:oleObj name="Формула" r:id="rId9" imgW="9777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720" y="4087278"/>
                        <a:ext cx="2135187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987716" y="686146"/>
            <a:ext cx="59012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В задачах кластеризации текстов качество кластеризации можем косвенно оценить по наиболее частотным терминам, встречающимся в </a:t>
            </a:r>
            <a:r>
              <a:rPr lang="ru-RU" sz="2000" dirty="0"/>
              <a:t>классе («Облако тэгов</a:t>
            </a:r>
            <a:r>
              <a:rPr lang="ru-RU" sz="2000" dirty="0" smtClean="0"/>
              <a:t>»). Т.е. мы могли бы дать название каждому кластеру исходя из наиболее частотных терминов :</a:t>
            </a:r>
            <a:endParaRPr lang="ru-RU" sz="2000" dirty="0"/>
          </a:p>
        </p:txBody>
      </p:sp>
      <p:pic>
        <p:nvPicPr>
          <p:cNvPr id="18" name="Рисунок 17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7182853" y="2630109"/>
            <a:ext cx="3813114" cy="381311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1918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46744" y="-48531"/>
            <a:ext cx="11713034" cy="694418"/>
          </a:xfrm>
        </p:spPr>
        <p:txBody>
          <a:bodyPr>
            <a:noAutofit/>
          </a:bodyPr>
          <a:lstStyle/>
          <a:p>
            <a:r>
              <a:rPr lang="ru-RU" sz="36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Алгоритмы кластеризации</a:t>
            </a:r>
            <a:endParaRPr lang="ru-RU" sz="36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НИУ "МЭИ", Каф. УИТ, 2018-2021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FB3D-FCB6-4F02-96CD-8C0D52B29842}" type="slidenum">
              <a:rPr lang="ru-RU" smtClean="0"/>
              <a:t>11</a:t>
            </a:fld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1469156" y="1143000"/>
            <a:ext cx="4626844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Иерархические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err="1" smtClean="0"/>
              <a:t>Агломеративная</a:t>
            </a:r>
            <a:r>
              <a:rPr lang="ru-RU" sz="2400" dirty="0" smtClean="0"/>
              <a:t> </a:t>
            </a:r>
            <a:r>
              <a:rPr lang="ru-RU" sz="2400" dirty="0"/>
              <a:t>кластеризация</a:t>
            </a:r>
            <a:endParaRPr lang="ru-RU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err="1" smtClean="0"/>
              <a:t>Дивизимная</a:t>
            </a:r>
            <a:r>
              <a:rPr lang="ru-RU" sz="2400" dirty="0" smtClean="0"/>
              <a:t> кластеризация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/>
          </a:p>
          <a:p>
            <a:r>
              <a:rPr lang="ru-RU" sz="2400" dirty="0" smtClean="0"/>
              <a:t>Статистические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ЕМ-алгоритмы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К-средних (</a:t>
            </a:r>
            <a:r>
              <a:rPr lang="en-US" sz="2400" dirty="0" smtClean="0"/>
              <a:t>k-means</a:t>
            </a:r>
            <a:r>
              <a:rPr lang="ru-RU" sz="2400" dirty="0" smtClean="0"/>
              <a:t>)</a:t>
            </a: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Алгоритм </a:t>
            </a:r>
            <a:r>
              <a:rPr lang="en-US" sz="2400" dirty="0" smtClean="0"/>
              <a:t>FOREL</a:t>
            </a:r>
            <a:endParaRPr lang="ru-RU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/>
          </a:p>
          <a:p>
            <a:r>
              <a:rPr lang="ru-RU" sz="2400" dirty="0" smtClean="0"/>
              <a:t>Сети </a:t>
            </a:r>
            <a:r>
              <a:rPr lang="ru-RU" sz="2400" dirty="0" err="1" smtClean="0"/>
              <a:t>Кохонена</a:t>
            </a:r>
            <a:endParaRPr lang="ru-RU" sz="2400" dirty="0" smtClean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2500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46744" y="-48531"/>
            <a:ext cx="11713034" cy="694418"/>
          </a:xfrm>
        </p:spPr>
        <p:txBody>
          <a:bodyPr>
            <a:noAutofit/>
          </a:bodyPr>
          <a:lstStyle/>
          <a:p>
            <a:r>
              <a:rPr lang="ru-RU" sz="36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Иерархические алгоритмы кластеризации</a:t>
            </a:r>
            <a:endParaRPr lang="ru-RU" sz="36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НИУ "МЭИ", Каф. УИТ, 2018-2021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FB3D-FCB6-4F02-96CD-8C0D52B29842}" type="slidenum">
              <a:rPr lang="ru-RU" smtClean="0"/>
              <a:t>12</a:t>
            </a:fld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11200" y="847636"/>
            <a:ext cx="109347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Среди алгоритмов иерархической кластеризации различаются два основных </a:t>
            </a:r>
            <a:r>
              <a:rPr lang="ru-RU" dirty="0" smtClean="0"/>
              <a:t>типа</a:t>
            </a:r>
            <a:r>
              <a:rPr lang="ru-RU" dirty="0"/>
              <a:t>. </a:t>
            </a:r>
            <a:r>
              <a:rPr lang="ru-RU" dirty="0" err="1"/>
              <a:t>Дивизимные</a:t>
            </a:r>
            <a:r>
              <a:rPr lang="ru-RU" dirty="0"/>
              <a:t> или нисходящие алгоритмы разбивают выборку на всё более и более мелкие кластеры. Более распространены </a:t>
            </a:r>
            <a:r>
              <a:rPr lang="ru-RU" dirty="0" err="1" smtClean="0"/>
              <a:t>агломеративные</a:t>
            </a:r>
            <a:r>
              <a:rPr lang="ru-RU" dirty="0" smtClean="0"/>
              <a:t> </a:t>
            </a:r>
            <a:r>
              <a:rPr lang="ru-RU" dirty="0"/>
              <a:t>или восходящие </a:t>
            </a:r>
            <a:r>
              <a:rPr lang="ru-RU" dirty="0" smtClean="0"/>
              <a:t>алгоритмы</a:t>
            </a:r>
            <a:r>
              <a:rPr lang="ru-RU" dirty="0"/>
              <a:t>, в которых объекты объединяются во всё более и более крупные кластеры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749300" y="2081600"/>
                <a:ext cx="10934700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 smtClean="0"/>
                  <a:t>Сначала каждый объект считается отдельным кластером. Для одноэлементных кластеров естественным образом определяется функция расстояния </a:t>
                </a:r>
              </a:p>
              <a:p>
                <a:endParaRPr lang="ru-RU" dirty="0"/>
              </a:p>
              <a:p>
                <a:r>
                  <a:rPr lang="ru-RU" dirty="0"/>
                  <a:t>Затем запускается процесс слияний. На каждой итерации вместо пары самых близких кластеров U и V образуется новый кластер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W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U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∪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𝑉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300" y="2081600"/>
                <a:ext cx="10934700" cy="1477328"/>
              </a:xfrm>
              <a:prstGeom prst="rect">
                <a:avLst/>
              </a:prstGeom>
              <a:blipFill rotWithShape="1">
                <a:blip r:embed="rId3"/>
                <a:stretch>
                  <a:fillRect l="-502" t="-2058" b="-53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903692"/>
              </p:ext>
            </p:extLst>
          </p:nvPr>
        </p:nvGraphicFramePr>
        <p:xfrm>
          <a:off x="5169996" y="2379365"/>
          <a:ext cx="862504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04" name="Формула" r:id="rId4" imgW="583920" imgH="241200" progId="Equation.3">
                  <p:embed/>
                </p:oleObj>
              </mc:Choice>
              <mc:Fallback>
                <p:oleObj name="Формула" r:id="rId4" imgW="583920" imgH="241200" progId="Equation.3">
                  <p:embed/>
                  <p:pic>
                    <p:nvPicPr>
                      <p:cNvPr id="0" name="Объект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9996" y="2379365"/>
                        <a:ext cx="862504" cy="35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749300" y="3558928"/>
                <a:ext cx="10896600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 smtClean="0"/>
                  <a:t>Расстояние от нового кластера W до любого другого кластера S вычисляется по расстояниям R(U</a:t>
                </a:r>
                <a:r>
                  <a:rPr lang="ru-RU" dirty="0"/>
                  <a:t>, V ), R(U, S) и R(V, S</a:t>
                </a:r>
                <a:r>
                  <a:rPr lang="ru-RU" dirty="0" smtClean="0"/>
                  <a:t>):</a:t>
                </a:r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𝑈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∪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𝑉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𝑆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𝑢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𝑈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𝑆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𝑅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𝑉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𝑆</m:t>
                          </m:r>
                        </m:e>
                      </m:d>
                      <m:r>
                        <a:rPr lang="en-US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i="1" smtClean="0"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𝑅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𝑈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𝑉</m:t>
                          </m:r>
                        </m:e>
                      </m:d>
                      <m:r>
                        <a:rPr lang="en-US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i="1" smtClean="0">
                          <a:latin typeface="Cambria Math"/>
                          <a:ea typeface="Cambria Math"/>
                        </a:rPr>
                        <m:t>𝛾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|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𝑅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𝑈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𝑆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𝑅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𝑉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𝑆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|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ru-RU" dirty="0" smtClean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300" y="3558928"/>
                <a:ext cx="10896600" cy="1200329"/>
              </a:xfrm>
              <a:prstGeom prst="rect">
                <a:avLst/>
              </a:prstGeom>
              <a:blipFill rotWithShape="0">
                <a:blip r:embed="rId6"/>
                <a:stretch>
                  <a:fillRect l="-504" t="-3046" r="-8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054100" y="4635500"/>
                <a:ext cx="38134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/>
                  <a:t>где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𝑢</m:t>
                        </m:r>
                      </m:sub>
                    </m:sSub>
                    <m:r>
                      <a:rPr lang="ru-RU" b="0" i="0" smtClean="0">
                        <a:latin typeface="Cambria Math"/>
                        <a:ea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𝛽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𝛾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ru-RU" dirty="0" smtClean="0"/>
                  <a:t> числовые параметры</a:t>
                </a:r>
                <a:endParaRPr lang="ru-RU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100" y="4635500"/>
                <a:ext cx="3813416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1440" t="-8197" r="-800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Прямоугольник 14"/>
          <p:cNvSpPr/>
          <p:nvPr/>
        </p:nvSpPr>
        <p:spPr>
          <a:xfrm>
            <a:off x="749300" y="5127536"/>
            <a:ext cx="10934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Эта универсальная формула обобщает </a:t>
            </a:r>
            <a:r>
              <a:rPr lang="ru-RU" dirty="0" smtClean="0"/>
              <a:t>практически </a:t>
            </a:r>
            <a:r>
              <a:rPr lang="ru-RU" dirty="0"/>
              <a:t>все разумные способы определить расстояние между кластерами. Она была предложена </a:t>
            </a:r>
            <a:r>
              <a:rPr lang="ru-RU" dirty="0" err="1"/>
              <a:t>Лансом</a:t>
            </a:r>
            <a:r>
              <a:rPr lang="ru-RU" dirty="0"/>
              <a:t> и Уильямсом в 1967 </a:t>
            </a:r>
            <a:r>
              <a:rPr lang="ru-RU" dirty="0" smtClean="0"/>
              <a:t>году.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983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46744" y="-48531"/>
            <a:ext cx="11713034" cy="694418"/>
          </a:xfrm>
        </p:spPr>
        <p:txBody>
          <a:bodyPr>
            <a:noAutofit/>
          </a:bodyPr>
          <a:lstStyle/>
          <a:p>
            <a:r>
              <a:rPr lang="ru-RU" sz="36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Иерархические алгоритмы кластеризации</a:t>
            </a:r>
            <a:endParaRPr lang="ru-RU" sz="36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НИУ "МЭИ", Каф. УИТ, 2018-2021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FB3D-FCB6-4F02-96CD-8C0D52B29842}" type="slidenum">
              <a:rPr lang="ru-RU" smtClean="0"/>
              <a:t>13</a:t>
            </a:fld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58800" y="961936"/>
            <a:ext cx="109601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 практике используются следующие способы вычисления расстояний R(W, S) между кластерами W и S. Для каждого из них доказано соответствие формуле </a:t>
            </a:r>
            <a:r>
              <a:rPr lang="ru-RU" dirty="0" err="1"/>
              <a:t>Ланса</a:t>
            </a:r>
            <a:r>
              <a:rPr lang="ru-RU" dirty="0"/>
              <a:t>-Вильямса при определённых сочетаниях </a:t>
            </a:r>
            <a:r>
              <a:rPr lang="ru-RU" dirty="0" smtClean="0"/>
              <a:t>параметров: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785478" y="1929368"/>
                <a:ext cx="6896632" cy="6190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𝑅</m:t>
                          </m:r>
                        </m:e>
                        <m:sup>
                          <m:r>
                            <a:rPr lang="ru-RU" b="0" i="1" smtClean="0">
                              <a:latin typeface="Cambria Math"/>
                              <a:ea typeface="Cambria Math"/>
                            </a:rPr>
                            <m:t>б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𝑊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𝑆</m:t>
                          </m:r>
                        </m:e>
                      </m:d>
                      <m:r>
                        <a:rPr lang="ru-RU" b="0" i="1" smtClean="0">
                          <a:latin typeface="Cambria Math"/>
                          <a:ea typeface="Cambria Math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/>
                                      <a:ea typeface="Cambria Math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𝑤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∈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𝑊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, 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𝑠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∈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𝑆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𝑤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;</m:t>
                              </m:r>
                            </m:e>
                          </m:func>
                        </m:fName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     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𝑢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  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𝛽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=0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  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𝛾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=−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478" y="1929368"/>
                <a:ext cx="6896632" cy="61901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635000" y="2870200"/>
                <a:ext cx="6951134" cy="6190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𝑅</m:t>
                          </m:r>
                        </m:e>
                        <m:sup>
                          <m:r>
                            <a:rPr lang="ru-RU" b="0" i="1" smtClean="0">
                              <a:latin typeface="Cambria Math"/>
                              <a:ea typeface="Cambria Math"/>
                            </a:rPr>
                            <m:t>д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𝑊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𝑆</m:t>
                          </m:r>
                        </m:e>
                      </m:d>
                      <m:r>
                        <a:rPr lang="ru-RU" b="0" i="1" smtClean="0">
                          <a:latin typeface="Cambria Math"/>
                          <a:ea typeface="Cambria Math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/>
                                      <a:ea typeface="Cambria Math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𝑤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∈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𝑊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, 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𝑠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∈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𝑆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𝑤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;</m:t>
                              </m:r>
                            </m:e>
                          </m:func>
                        </m:fName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     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𝑢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  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𝛽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=0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  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𝛾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00" y="2870200"/>
                <a:ext cx="6951134" cy="61901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711199" y="3907284"/>
                <a:ext cx="9163278" cy="8291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𝑅</m:t>
                          </m:r>
                        </m:e>
                        <m:sup>
                          <m:r>
                            <a:rPr lang="ru-RU" b="0" i="1" smtClean="0">
                              <a:latin typeface="Cambria Math"/>
                              <a:ea typeface="Cambria Math"/>
                            </a:rPr>
                            <m:t>ц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𝑊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𝑆</m:t>
                          </m:r>
                        </m:e>
                      </m:d>
                      <m:r>
                        <a:rPr lang="ru-RU" b="0" i="1" smtClean="0">
                          <a:latin typeface="Cambria Math"/>
                          <a:ea typeface="Cambria Math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𝜌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𝑤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∈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𝑊</m:t>
                                      </m:r>
                                    </m:sub>
                                    <m:sup/>
                                    <m:e>
                                      <m:f>
                                        <m:f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𝑤</m:t>
                                          </m:r>
                                        </m:num>
                                        <m:den>
                                          <m:r>
                                            <a:rPr lang="en-US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|</m:t>
                                          </m:r>
                                          <m:r>
                                            <a:rPr lang="en-US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𝑊</m:t>
                                          </m:r>
                                          <m:r>
                                            <a:rPr lang="en-US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|</m:t>
                                          </m:r>
                                        </m:den>
                                      </m:f>
                                    </m:e>
                                  </m:nary>
                                  <m: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  <m:t>,</m:t>
                                  </m:r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𝑠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∈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𝑆</m:t>
                                      </m:r>
                                    </m:sub>
                                    <m:sup/>
                                    <m:e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𝑠</m:t>
                                          </m:r>
                                        </m:num>
                                        <m:den>
                                          <m: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  <m:t>|</m:t>
                                          </m:r>
                                          <m:r>
                                            <a:rPr lang="en-US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𝑆</m:t>
                                          </m:r>
                                          <m: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  <m:t>|</m:t>
                                          </m:r>
                                        </m:den>
                                      </m:f>
                                    </m:e>
                                  </m:nary>
                                </m:e>
                              </m:d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;</m:t>
                              </m:r>
                            </m:e>
                          </m:func>
                        </m:fName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     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𝑢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𝑈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𝑊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, 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𝑊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</m:den>
                          </m:f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  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𝛽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𝑢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  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𝛾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=0</m:t>
                          </m:r>
                        </m:e>
                      </m:fun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199" y="3907284"/>
                <a:ext cx="9163278" cy="82913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671178" y="5062984"/>
                <a:ext cx="11401967" cy="8291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𝑅</m:t>
                          </m:r>
                        </m:e>
                        <m:sup>
                          <m:r>
                            <a:rPr lang="ru-RU" b="0" i="1" smtClean="0">
                              <a:latin typeface="Cambria Math"/>
                              <a:ea typeface="Cambria Math"/>
                            </a:rPr>
                            <m:t>У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𝑊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𝑆</m:t>
                          </m:r>
                        </m:e>
                      </m:d>
                      <m:r>
                        <a:rPr lang="ru-RU" b="0" i="1" smtClean="0">
                          <a:latin typeface="Cambria Math"/>
                          <a:ea typeface="Cambria Math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f>
                            <m:fPr>
                              <m:ctrlPr>
                                <a:rPr lang="ru-RU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𝑆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𝑊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𝑆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+|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𝑊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</m:den>
                          </m:f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𝜌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𝑤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∈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𝑊</m:t>
                                      </m:r>
                                    </m:sub>
                                    <m:sup/>
                                    <m:e>
                                      <m:f>
                                        <m:f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𝑤</m:t>
                                          </m:r>
                                        </m:num>
                                        <m:den>
                                          <m:r>
                                            <a:rPr lang="en-US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|</m:t>
                                          </m:r>
                                          <m:r>
                                            <a:rPr lang="en-US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𝑊</m:t>
                                          </m:r>
                                          <m:r>
                                            <a:rPr lang="en-US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|</m:t>
                                          </m:r>
                                        </m:den>
                                      </m:f>
                                    </m:e>
                                  </m:nary>
                                  <m: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  <m:t>,</m:t>
                                  </m:r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𝑠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∈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𝑆</m:t>
                                      </m:r>
                                    </m:sub>
                                    <m:sup/>
                                    <m:e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𝑠</m:t>
                                          </m:r>
                                        </m:num>
                                        <m:den>
                                          <m: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  <m:t>|</m:t>
                                          </m:r>
                                          <m:r>
                                            <a:rPr lang="en-US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𝑆</m:t>
                                          </m:r>
                                          <m: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  <m:t>|</m:t>
                                          </m:r>
                                        </m:den>
                                      </m:f>
                                    </m:e>
                                  </m:nary>
                                </m:e>
                              </m:d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;</m:t>
                              </m:r>
                            </m:e>
                          </m:func>
                        </m:fName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     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𝑢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𝑆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𝑈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𝑆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+|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𝑊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   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𝑆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+|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𝑆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+|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𝑊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</m:den>
                          </m:f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  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𝛽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𝑆</m:t>
                                  </m:r>
                                </m:e>
                              </m:d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𝑆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+|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𝑊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</m:den>
                          </m:f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  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𝛾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=0</m:t>
                          </m:r>
                        </m:e>
                      </m:fun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178" y="5062984"/>
                <a:ext cx="11401967" cy="82913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711199" y="1620967"/>
            <a:ext cx="4534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Расстояние ближнего соседа (</a:t>
            </a:r>
            <a:r>
              <a:rPr lang="en-US" dirty="0" smtClean="0"/>
              <a:t>single linkage</a:t>
            </a:r>
            <a:r>
              <a:rPr lang="ru-RU" dirty="0" smtClean="0"/>
              <a:t>):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785478" y="2603500"/>
            <a:ext cx="4818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Расстояние дальнего соседа (</a:t>
            </a:r>
            <a:r>
              <a:rPr lang="en-US" dirty="0" smtClean="0"/>
              <a:t>complete linkage</a:t>
            </a:r>
            <a:r>
              <a:rPr lang="ru-RU" dirty="0" smtClean="0"/>
              <a:t>):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785477" y="3646418"/>
            <a:ext cx="2460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Расстояние до центра: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785477" y="4786544"/>
            <a:ext cx="3392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Расстояние Уорда (</a:t>
            </a:r>
            <a:r>
              <a:rPr lang="ru-RU" dirty="0" err="1" smtClean="0"/>
              <a:t>Варда</a:t>
            </a:r>
            <a:r>
              <a:rPr lang="ru-RU" dirty="0" smtClean="0"/>
              <a:t>, </a:t>
            </a:r>
            <a:r>
              <a:rPr lang="en-US" dirty="0" smtClean="0"/>
              <a:t>Ward</a:t>
            </a:r>
            <a:r>
              <a:rPr lang="ru-RU" dirty="0" smtClean="0"/>
              <a:t>):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711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46744" y="-48531"/>
            <a:ext cx="11713034" cy="694418"/>
          </a:xfrm>
        </p:spPr>
        <p:txBody>
          <a:bodyPr>
            <a:noAutofit/>
          </a:bodyPr>
          <a:lstStyle/>
          <a:p>
            <a:r>
              <a:rPr lang="ru-RU" sz="36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Иерархические алгоритмы кластеризации</a:t>
            </a:r>
            <a:endParaRPr lang="ru-RU" sz="36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НИУ "МЭИ", Каф. УИТ, 2018-2021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FB3D-FCB6-4F02-96CD-8C0D52B29842}" type="slidenum">
              <a:rPr lang="ru-RU" smtClean="0"/>
              <a:t>14</a:t>
            </a:fld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262" y="1703388"/>
            <a:ext cx="9515475" cy="42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87576" y="1295400"/>
            <a:ext cx="7265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Диаграмма вложения				</a:t>
            </a:r>
            <a:r>
              <a:rPr lang="ru-RU" b="1" dirty="0" err="1" smtClean="0"/>
              <a:t>Дендрограмма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114975" y="714899"/>
            <a:ext cx="3962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Расстояние ближнего соседа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465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46744" y="-48531"/>
            <a:ext cx="11713034" cy="694418"/>
          </a:xfrm>
        </p:spPr>
        <p:txBody>
          <a:bodyPr>
            <a:noAutofit/>
          </a:bodyPr>
          <a:lstStyle/>
          <a:p>
            <a:r>
              <a:rPr lang="ru-RU" sz="36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Иерархические алгоритмы кластеризации</a:t>
            </a:r>
            <a:endParaRPr lang="ru-RU" sz="36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НИУ "МЭИ", Каф. УИТ, 2018-2021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FB3D-FCB6-4F02-96CD-8C0D52B29842}" type="slidenum">
              <a:rPr lang="ru-RU" smtClean="0"/>
              <a:t>15</a:t>
            </a:fld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487576" y="1295400"/>
            <a:ext cx="7265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Диаграмма вложения				</a:t>
            </a:r>
            <a:r>
              <a:rPr lang="ru-RU" b="1" dirty="0" err="1" smtClean="0"/>
              <a:t>Дендрограмма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114975" y="706735"/>
            <a:ext cx="3889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Расстояние дальнего соседа</a:t>
            </a:r>
            <a:endParaRPr lang="ru-RU" sz="2400" dirty="0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386" y="1669597"/>
            <a:ext cx="9486900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154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46744" y="-48531"/>
            <a:ext cx="11713034" cy="694418"/>
          </a:xfrm>
        </p:spPr>
        <p:txBody>
          <a:bodyPr>
            <a:noAutofit/>
          </a:bodyPr>
          <a:lstStyle/>
          <a:p>
            <a:r>
              <a:rPr lang="ru-RU" sz="36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Иерархические алгоритмы кластеризации</a:t>
            </a:r>
            <a:endParaRPr lang="ru-RU" sz="36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НИУ "МЭИ", Каф. УИТ, 2018-2021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FB3D-FCB6-4F02-96CD-8C0D52B29842}" type="slidenum">
              <a:rPr lang="ru-RU" smtClean="0"/>
              <a:t>16</a:t>
            </a:fld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487576" y="1295400"/>
            <a:ext cx="7265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Диаграмма вложения				</a:t>
            </a:r>
            <a:r>
              <a:rPr lang="ru-RU" b="1" dirty="0" err="1" smtClean="0"/>
              <a:t>Дендрограмма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772237" y="706734"/>
            <a:ext cx="2505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Расстояние Уорда</a:t>
            </a:r>
            <a:endParaRPr lang="ru-RU" sz="2400" dirty="0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713" y="1768475"/>
            <a:ext cx="9448800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76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63688" y="12316"/>
            <a:ext cx="11713034" cy="694418"/>
          </a:xfrm>
        </p:spPr>
        <p:txBody>
          <a:bodyPr>
            <a:noAutofit/>
          </a:bodyPr>
          <a:lstStyle/>
          <a:p>
            <a:r>
              <a:rPr lang="ru-RU" sz="36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Основные свойства иерархической кластеризации</a:t>
            </a:r>
            <a:endParaRPr lang="ru-RU" sz="36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НИУ "МЭИ", Каф. УИТ, 2018-2021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FB3D-FCB6-4F02-96CD-8C0D52B29842}" type="slidenum">
              <a:rPr lang="ru-RU" smtClean="0"/>
              <a:t>17</a:t>
            </a:fld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673100" y="950604"/>
                <a:ext cx="10833100" cy="47320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000" b="1" dirty="0" smtClean="0"/>
                  <a:t>Монотонность:</a:t>
                </a:r>
                <a:r>
                  <a:rPr lang="ru-RU" sz="2000" dirty="0" smtClean="0"/>
                  <a:t> </a:t>
                </a:r>
                <a:r>
                  <a:rPr lang="ru-RU" sz="2000" dirty="0" err="1"/>
                  <a:t>дендрограмма</a:t>
                </a:r>
                <a:r>
                  <a:rPr lang="ru-RU" sz="2000" dirty="0"/>
                  <a:t> не имеет самопересечений, при каждом слиянии расстояние между объединяемыми кластерами увеличивается: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/>
                        <a:ea typeface="Cambria Math"/>
                      </a:rPr>
                      <m:t>≤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2000" i="1">
                        <a:latin typeface="Cambria Math"/>
                        <a:ea typeface="Cambria Math"/>
                      </a:rPr>
                      <m:t>≤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en-US" sz="2000" i="1">
                        <a:latin typeface="Cambria Math"/>
                        <a:ea typeface="Cambria Math"/>
                      </a:rPr>
                      <m:t>…</m:t>
                    </m:r>
                  </m:oMath>
                </a14:m>
                <a:endParaRPr lang="ru-RU" sz="2000" dirty="0" smtClean="0"/>
              </a:p>
              <a:p>
                <a:endParaRPr lang="ru-RU" sz="2000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ru-RU" sz="20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ц </m:t>
                        </m:r>
                      </m:sup>
                    </m:sSup>
                    <m:r>
                      <a:rPr lang="ru-RU" sz="2000" b="0" i="1" dirty="0" smtClean="0">
                        <a:latin typeface="Cambria Math"/>
                      </a:rPr>
                      <m:t>−не монотонна, </m:t>
                    </m:r>
                    <m:sSup>
                      <m:sSupPr>
                        <m:ctrlPr>
                          <a:rPr lang="en-US" sz="20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0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ru-RU" sz="20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б</m:t>
                        </m:r>
                        <m:r>
                          <a:rPr lang="ru-RU" sz="2000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 </m:t>
                        </m:r>
                      </m:sup>
                    </m:sSup>
                    <m:sSup>
                      <m:sSupPr>
                        <m:ctrlPr>
                          <a:rPr lang="en-US" sz="2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ru-RU" sz="20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д</m:t>
                        </m:r>
                        <m:r>
                          <a:rPr lang="ru-RU" sz="2000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ru-RU" sz="20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У</m:t>
                        </m:r>
                        <m:r>
                          <a:rPr lang="ru-RU" sz="2000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 </m:t>
                        </m:r>
                      </m:sup>
                    </m:sSup>
                    <m:r>
                      <a:rPr lang="ru-RU" sz="2000" b="0" i="1" dirty="0" smtClean="0">
                        <a:latin typeface="Cambria Math"/>
                      </a:rPr>
                      <m:t> −монотонны</m:t>
                    </m:r>
                  </m:oMath>
                </a14:m>
                <a:endParaRPr lang="ru-RU" sz="2000" dirty="0" smtClean="0"/>
              </a:p>
              <a:p>
                <a:endParaRPr lang="ru-RU" sz="2000" dirty="0" smtClean="0"/>
              </a:p>
              <a:p>
                <a:endParaRPr lang="ru-RU" sz="2000" dirty="0" smtClean="0"/>
              </a:p>
              <a:p>
                <a:r>
                  <a:rPr lang="ru-RU" sz="2000" b="1" dirty="0" smtClean="0"/>
                  <a:t>Сжимаемость и </a:t>
                </a:r>
                <a:r>
                  <a:rPr lang="ru-RU" sz="2000" b="1" dirty="0" err="1" smtClean="0"/>
                  <a:t>растягиваемость</a:t>
                </a:r>
                <a:r>
                  <a:rPr lang="ru-RU" sz="2000" b="1" dirty="0" smtClean="0"/>
                  <a:t>:</a:t>
                </a:r>
                <a:endParaRPr lang="en-US" sz="2000" b="1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000" b="0" i="1" dirty="0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sz="2000" i="1" dirty="0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000" i="1" dirty="0" smtClean="0">
                        <a:latin typeface="Cambria Math"/>
                        <a:ea typeface="Cambria Math"/>
                      </a:rPr>
                      <m:t>𝜌</m:t>
                    </m:r>
                    <m:d>
                      <m:dPr>
                        <m:ctrlPr>
                          <a:rPr lang="en-US" sz="2000" b="0" i="1" dirty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/>
                                <a:ea typeface="Cambria Math"/>
                              </a:rPr>
                              <m:t>𝑢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sz="2000" i="1" dirty="0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/>
                                <a:ea typeface="Cambria Math"/>
                              </a:rPr>
                              <m:t>𝑣</m:t>
                            </m:r>
                          </m:sub>
                        </m:sSub>
                      </m:e>
                    </m:d>
                    <m:r>
                      <a:rPr lang="en-US" sz="2000" b="0" i="1" dirty="0" smtClean="0">
                        <a:latin typeface="Cambria Math"/>
                        <a:ea typeface="Cambria Math"/>
                      </a:rPr>
                      <m:t>, ∀</m:t>
                    </m:r>
                    <m:r>
                      <a:rPr lang="en-US" sz="2000" b="0" i="1" dirty="0" smtClean="0">
                        <a:latin typeface="Cambria Math"/>
                        <a:ea typeface="Cambria Math"/>
                      </a:rPr>
                      <m:t>𝑡</m:t>
                    </m:r>
                  </m:oMath>
                </a14:m>
                <a:r>
                  <a:rPr lang="en-US" sz="2000" b="1" dirty="0" smtClean="0"/>
                  <a:t> </a:t>
                </a:r>
                <a:r>
                  <a:rPr lang="en-US" sz="2000" dirty="0" smtClean="0"/>
                  <a:t>– </a:t>
                </a:r>
                <a:r>
                  <a:rPr lang="ru-RU" sz="2000" dirty="0" smtClean="0"/>
                  <a:t>сжимающее расстояние</a:t>
                </a:r>
                <a:endParaRPr lang="en-US" sz="20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000" i="1" dirty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sz="2000" i="1" dirty="0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sz="2000" i="1" dirty="0">
                        <a:latin typeface="Cambria Math"/>
                        <a:ea typeface="Cambria Math"/>
                      </a:rPr>
                      <m:t>𝜌</m:t>
                    </m:r>
                    <m:d>
                      <m:dPr>
                        <m:ctrlPr>
                          <a:rPr lang="en-US" sz="2000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/>
                                <a:ea typeface="Cambria Math"/>
                              </a:rPr>
                              <m:t>𝑢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sz="2000" i="1" dirty="0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/>
                                <a:ea typeface="Cambria Math"/>
                              </a:rPr>
                              <m:t>𝑣</m:t>
                            </m:r>
                          </m:sub>
                        </m:sSub>
                      </m:e>
                    </m:d>
                    <m:r>
                      <a:rPr lang="en-US" sz="2000" i="1" dirty="0">
                        <a:latin typeface="Cambria Math"/>
                        <a:ea typeface="Cambria Math"/>
                      </a:rPr>
                      <m:t>, ∀</m:t>
                    </m:r>
                    <m:r>
                      <a:rPr lang="en-US" sz="2000" i="1" dirty="0">
                        <a:latin typeface="Cambria Math"/>
                        <a:ea typeface="Cambria Math"/>
                      </a:rPr>
                      <m:t>𝑡</m:t>
                    </m:r>
                  </m:oMath>
                </a14:m>
                <a:r>
                  <a:rPr lang="en-US" sz="2000" b="1" dirty="0"/>
                  <a:t> </a:t>
                </a:r>
                <a:r>
                  <a:rPr lang="en-US" sz="2000" dirty="0"/>
                  <a:t>– </a:t>
                </a:r>
                <a:r>
                  <a:rPr lang="ru-RU" sz="2000" dirty="0" smtClean="0"/>
                  <a:t>растягивающее расстояние</a:t>
                </a:r>
              </a:p>
              <a:p>
                <a:r>
                  <a:rPr lang="ru-RU" sz="2000" dirty="0" smtClean="0"/>
                  <a:t>Свойство растяжения желательно, так как оно способствует более четкому отделению кластеров</a:t>
                </a:r>
                <a:endParaRPr lang="en-US" sz="2000" dirty="0"/>
              </a:p>
              <a:p>
                <a:endParaRPr lang="ru-RU" sz="2000" b="1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0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ru-RU" sz="20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б </m:t>
                        </m:r>
                      </m:sup>
                    </m:sSup>
                    <m:r>
                      <a:rPr lang="ru-RU" sz="2000" i="1" dirty="0">
                        <a:latin typeface="Cambria Math"/>
                      </a:rPr>
                      <m:t>−</m:t>
                    </m:r>
                    <m:r>
                      <a:rPr lang="ru-RU" sz="2000" b="0" i="1" dirty="0" smtClean="0">
                        <a:latin typeface="Cambria Math"/>
                      </a:rPr>
                      <m:t>сильно сжимающее</m:t>
                    </m:r>
                    <m:r>
                      <a:rPr lang="ru-RU" sz="2000" i="1" dirty="0">
                        <a:latin typeface="Cambria Math"/>
                      </a:rPr>
                      <m:t>,</m:t>
                    </m:r>
                    <m:r>
                      <a:rPr lang="ru-RU" sz="2000" b="0" i="1" dirty="0" smtClean="0">
                        <a:latin typeface="Cambria Math"/>
                      </a:rPr>
                      <m:t> </m:t>
                    </m:r>
                    <m:r>
                      <a:rPr lang="ru-RU" sz="2000" i="1" dirty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20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ru-RU" sz="2000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д 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ru-RU" sz="2000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У </m:t>
                        </m:r>
                      </m:sup>
                    </m:sSup>
                    <m:r>
                      <a:rPr lang="ru-RU" sz="2000" i="1" dirty="0">
                        <a:latin typeface="Cambria Math"/>
                      </a:rPr>
                      <m:t> −</m:t>
                    </m:r>
                    <m:r>
                      <a:rPr lang="ru-RU" sz="2000" b="0" i="1" dirty="0" smtClean="0">
                        <a:latin typeface="Cambria Math"/>
                      </a:rPr>
                      <m:t>растягивающие</m:t>
                    </m:r>
                    <m:r>
                      <a:rPr lang="ru-RU" sz="2000" b="0" i="0" dirty="0" smtClean="0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000" b="0" i="1" dirty="0" smtClean="0">
                            <a:latin typeface="Cambria Math"/>
                          </a:rPr>
                          <m:t>    </m:t>
                        </m:r>
                        <m:r>
                          <a:rPr lang="en-US" sz="2000" i="1" dirty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ru-RU" sz="2000" i="1" dirty="0">
                            <a:latin typeface="Cambria Math"/>
                          </a:rPr>
                          <m:t>ц </m:t>
                        </m:r>
                      </m:sup>
                    </m:sSup>
                    <m:r>
                      <a:rPr lang="ru-RU" sz="2000" b="0" i="1" dirty="0" smtClean="0">
                        <a:latin typeface="Cambria Math"/>
                      </a:rPr>
                      <m:t>−сохраняет метрику пространства</m:t>
                    </m:r>
                  </m:oMath>
                </a14:m>
                <a:endParaRPr lang="ru-RU" sz="2000" dirty="0"/>
              </a:p>
              <a:p>
                <a:endParaRPr lang="ru-RU" sz="2000" b="1" dirty="0"/>
              </a:p>
              <a:p>
                <a:endParaRPr lang="ru-RU" sz="2000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100" y="950604"/>
                <a:ext cx="10833100" cy="4732065"/>
              </a:xfrm>
              <a:prstGeom prst="rect">
                <a:avLst/>
              </a:prstGeom>
              <a:blipFill rotWithShape="1">
                <a:blip r:embed="rId2"/>
                <a:stretch>
                  <a:fillRect l="-562" t="-6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243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46744" y="-48531"/>
            <a:ext cx="11713034" cy="694418"/>
          </a:xfrm>
        </p:spPr>
        <p:txBody>
          <a:bodyPr>
            <a:noAutofit/>
          </a:bodyPr>
          <a:lstStyle/>
          <a:p>
            <a:r>
              <a:rPr lang="ru-RU" sz="36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Выводы и рекомендации</a:t>
            </a:r>
            <a:endParaRPr lang="ru-RU" sz="36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НИУ "МЭИ", Каф. УИТ, 2018-2021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FB3D-FCB6-4F02-96CD-8C0D52B29842}" type="slidenum">
              <a:rPr lang="ru-RU" smtClean="0"/>
              <a:t>18</a:t>
            </a:fld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93700" y="718083"/>
            <a:ext cx="11404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Рекомендуется пользоваться расстоянием Уорда.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Обычно строят несколько вариантов и выбирают лучший визуально по </a:t>
            </a:r>
            <a:r>
              <a:rPr lang="ru-RU" sz="2000" dirty="0" err="1" smtClean="0"/>
              <a:t>дендрограмме</a:t>
            </a:r>
            <a:r>
              <a:rPr lang="ru-RU" sz="20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Определять число кластеров рекомендуется по максимальной высоте участка </a:t>
            </a:r>
            <a:r>
              <a:rPr lang="en-US" sz="2000" dirty="0" smtClean="0"/>
              <a:t>|R</a:t>
            </a:r>
            <a:r>
              <a:rPr lang="en-US" sz="1400" dirty="0" smtClean="0"/>
              <a:t>t+1</a:t>
            </a:r>
            <a:r>
              <a:rPr lang="en-US" sz="2000" dirty="0" smtClean="0"/>
              <a:t> - </a:t>
            </a:r>
            <a:r>
              <a:rPr lang="en-US" sz="2000" dirty="0" err="1" smtClean="0"/>
              <a:t>R</a:t>
            </a:r>
            <a:r>
              <a:rPr lang="en-US" sz="1400" dirty="0" err="1" smtClean="0"/>
              <a:t>t</a:t>
            </a:r>
            <a:r>
              <a:rPr lang="en-US" sz="2000" dirty="0" smtClean="0"/>
              <a:t>|</a:t>
            </a:r>
            <a:r>
              <a:rPr lang="ru-RU" sz="2000" dirty="0" smtClean="0"/>
              <a:t> на </a:t>
            </a:r>
            <a:r>
              <a:rPr lang="ru-RU" sz="2000" dirty="0" err="1" smtClean="0"/>
              <a:t>дендрограмме</a:t>
            </a:r>
            <a:r>
              <a:rPr lang="ru-RU" sz="2000" dirty="0" smtClean="0"/>
              <a:t>. </a:t>
            </a:r>
            <a:endParaRPr lang="ru-RU" sz="2000" dirty="0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49" y="2298700"/>
            <a:ext cx="7527919" cy="3293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241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НИУ "МЭИ", Каф. УИТ, 2018-2021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FB3D-FCB6-4F02-96CD-8C0D52B29842}" type="slidenum">
              <a:rPr lang="ru-RU" smtClean="0"/>
              <a:t>19</a:t>
            </a:fld>
            <a:endParaRPr lang="ru-RU"/>
          </a:p>
        </p:txBody>
      </p:sp>
      <p:sp>
        <p:nvSpPr>
          <p:cNvPr id="27" name="Заголовок 1"/>
          <p:cNvSpPr>
            <a:spLocks noGrp="1"/>
          </p:cNvSpPr>
          <p:nvPr>
            <p:ph type="title"/>
          </p:nvPr>
        </p:nvSpPr>
        <p:spPr>
          <a:xfrm>
            <a:off x="239483" y="0"/>
            <a:ext cx="11713034" cy="694418"/>
          </a:xfrm>
        </p:spPr>
        <p:txBody>
          <a:bodyPr>
            <a:noAutofit/>
          </a:bodyPr>
          <a:lstStyle/>
          <a:p>
            <a:r>
              <a:rPr lang="en-US" sz="36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EM-</a:t>
            </a:r>
            <a:r>
              <a:rPr lang="ru-RU" sz="36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алгоритм. Предпосылки</a:t>
            </a:r>
            <a:endParaRPr lang="ru-RU" sz="36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80670" y="708336"/>
            <a:ext cx="8271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Гипотеза о вероятностной природе данных:</a:t>
            </a:r>
          </a:p>
          <a:p>
            <a:r>
              <a:rPr lang="ru-RU" dirty="0" smtClean="0"/>
              <a:t>Обучающая выборка Х случайна и независима, состоит из смеси распределений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233737" y="1461672"/>
                <a:ext cx="2195794" cy="7954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𝑝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)=</m:t>
                      </m:r>
                      <m:nary>
                        <m:naryPr>
                          <m:chr m:val="∑"/>
                          <m:supHide m:val="on"/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/>
                            </a:rPr>
                            <m:t>𝑦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∈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𝑌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737" y="1461672"/>
                <a:ext cx="2195794" cy="79547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5038974" y="1466298"/>
                <a:ext cx="1307153" cy="7954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/>
                            </a:rPr>
                            <m:t>𝑦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∈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𝑌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=1</m:t>
                          </m:r>
                        </m:e>
                      </m:nary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8974" y="1466298"/>
                <a:ext cx="1307153" cy="79547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1071435" y="2257146"/>
                <a:ext cx="6385402" cy="6901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–</a:t>
                </a:r>
                <a:r>
                  <a:rPr lang="ru-RU" dirty="0" smtClean="0"/>
                  <a:t> функция плотности распределения кластера </a:t>
                </a:r>
                <a:r>
                  <a:rPr lang="en-US" dirty="0" smtClean="0"/>
                  <a:t>y</a:t>
                </a:r>
                <a:r>
                  <a:rPr lang="ru-RU" dirty="0" smtClean="0"/>
                  <a:t>, </a:t>
                </a:r>
                <a:endParaRPr lang="ru-RU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ru-RU" dirty="0" smtClean="0"/>
                  <a:t> - априорная вероятность появления объектов из кластера </a:t>
                </a:r>
                <a:r>
                  <a:rPr lang="en-US" dirty="0" smtClean="0"/>
                  <a:t>y</a:t>
                </a:r>
                <a:r>
                  <a:rPr lang="ru-RU" dirty="0" smtClean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435" y="2257146"/>
                <a:ext cx="6385402" cy="690189"/>
              </a:xfrm>
              <a:prstGeom prst="rect">
                <a:avLst/>
              </a:prstGeom>
              <a:blipFill rotWithShape="0">
                <a:blip r:embed="rId4"/>
                <a:stretch>
                  <a:fillRect t="-3540" b="-106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071435" y="2893529"/>
                <a:ext cx="5704639" cy="9918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/>
                  <a:t>Гипотеза о пространстве объектов  и форме кластеров:</a:t>
                </a:r>
              </a:p>
              <a:p>
                <a:r>
                  <a:rPr lang="ru-RU" dirty="0" smtClean="0"/>
                  <a:t>Кластеры </a:t>
                </a:r>
                <a:r>
                  <a:rPr lang="en-US" dirty="0" smtClean="0"/>
                  <a:t>n-</a:t>
                </a:r>
                <a:r>
                  <a:rPr lang="ru-RU" dirty="0" smtClean="0"/>
                  <a:t>мерные, </a:t>
                </a:r>
                <a:r>
                  <a:rPr lang="ru-RU" dirty="0" err="1" smtClean="0"/>
                  <a:t>гауссовские</a:t>
                </a:r>
                <a:endParaRPr lang="ru-RU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ru-RU" dirty="0" smtClean="0"/>
                  <a:t>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ru-RU" dirty="0"/>
                          <m:t>(2</m:t>
                        </m:r>
                        <m:r>
                          <m:rPr>
                            <m:nor/>
                          </m:rPr>
                          <a:rPr lang="el-GR" dirty="0" smtClean="0">
                            <a:latin typeface="Cambria Math"/>
                            <a:ea typeface="Cambria Math"/>
                          </a:rPr>
                          <m:t>π</m:t>
                        </m:r>
                        <m:r>
                          <a:rPr lang="ru-RU" b="0" i="1" dirty="0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ru-RU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\2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 dirty="0">
                                <a:latin typeface="Cambria Math"/>
                                <a:ea typeface="Cambria Math"/>
                              </a:rPr>
                              <m:t>𝑦</m:t>
                            </m:r>
                            <m:r>
                              <a:rPr lang="en-US" i="1" dirty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i="1" dirty="0" smtClean="0">
                            <a:latin typeface="Cambria Math"/>
                            <a:ea typeface="Cambria Math"/>
                          </a:rPr>
                          <m:t>∙∙</m:t>
                        </m:r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 dirty="0">
                                <a:latin typeface="Cambria Math"/>
                                <a:ea typeface="Cambria Math"/>
                              </a:rPr>
                              <m:t>𝑦𝑛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dirty="0"/>
                          <m:t>)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m:rPr>
                        <m:sty m:val="p"/>
                      </m:rPr>
                      <a:rPr lang="en-US" b="0" i="0" dirty="0" smtClean="0">
                        <a:latin typeface="Cambria Math"/>
                      </a:rPr>
                      <m:t>exp</m:t>
                    </m:r>
                    <m:r>
                      <a:rPr lang="en-US" b="0" i="1" dirty="0" smtClean="0">
                        <a:latin typeface="Cambria Math"/>
                      </a:rPr>
                      <m:t>⁡(−1\2</m:t>
                    </m:r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/>
                                    <a:ea typeface="Cambria Math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/>
                                    <a:ea typeface="Cambria Math"/>
                                  </a:rPr>
                                  <m:t>𝑦</m:t>
                                </m:r>
                              </m:sub>
                            </m:sSub>
                          </m:e>
                          <m:sup>
                            <m:r>
                              <a:rPr lang="en-US" b="0" i="1" dirty="0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dirty="0" smtClean="0">
                            <a:latin typeface="Cambria Math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))</m:t>
                        </m:r>
                      </m:e>
                      <m:sub/>
                      <m:sup/>
                    </m:sSubSup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435" y="2893529"/>
                <a:ext cx="5704639" cy="991875"/>
              </a:xfrm>
              <a:prstGeom prst="rect">
                <a:avLst/>
              </a:prstGeom>
              <a:blipFill rotWithShape="1">
                <a:blip r:embed="rId5"/>
                <a:stretch>
                  <a:fillRect l="-962" t="-3086" r="-107" b="-74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083201" y="4037962"/>
                <a:ext cx="6726457" cy="1644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,…,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ru-RU" b="0" i="1" smtClean="0">
                          <a:latin typeface="Cambria Math"/>
                        </a:rPr>
                        <m:t>центр кластера </m:t>
                      </m:r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  <m:brk m:alnAt="9"/>
                            </m:rPr>
                            <a:rPr lang="el-GR" i="1">
                              <a:latin typeface="Cambria Math"/>
                            </a:rPr>
                            <m:t>Σ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𝑑𝑖𝑎𝑔</m:t>
                      </m:r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i="1" dirty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  <m:r>
                                <a:rPr lang="en-US" i="1" dirty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e>
                        <m:sup>
                          <m:r>
                            <a:rPr lang="en-US" i="1" dirty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dirty="0" smtClean="0">
                          <a:latin typeface="Cambria Math"/>
                        </a:rPr>
                        <m:t>,</m:t>
                      </m:r>
                      <m:r>
                        <m:rPr>
                          <m:nor/>
                        </m:rPr>
                        <a:rPr lang="en-US" dirty="0"/>
                        <m:t>…</m:t>
                      </m:r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i="1" dirty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/>
                                  <a:ea typeface="Cambria Math"/>
                                </a:rPr>
                                <m:t>𝑦𝑛</m:t>
                              </m:r>
                            </m:sub>
                          </m:sSub>
                        </m:e>
                        <m:sup>
                          <m:r>
                            <a:rPr lang="en-US" i="1" dirty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 dirty="0">
                          <a:latin typeface="Cambria Math"/>
                          <a:ea typeface="Cambria Math"/>
                        </a:rPr>
                        <m:t>)</m:t>
                      </m:r>
                      <m:r>
                        <a:rPr lang="en-US" b="0" i="0" smtClean="0">
                          <a:latin typeface="Cambria Math"/>
                        </a:rPr>
                        <m:t>−</m:t>
                      </m:r>
                      <m:r>
                        <a:rPr lang="ru-RU" b="0" i="0" smtClean="0">
                          <a:latin typeface="Cambria Math"/>
                        </a:rPr>
                        <m:t>диагональная матрица ковариаций</m:t>
                      </m:r>
                    </m:oMath>
                  </m:oMathPara>
                </a14:m>
                <a:endParaRPr lang="ru-RU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/>
                                      <a:ea typeface="Cambria Math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i="1" dirty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 dirty="0">
                                  <a:latin typeface="Cambria Math"/>
                                </a:rPr>
                                <m:t>, </m:t>
                              </m:r>
                              <m:sSup>
                                <m:sSup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,</m:t>
                                  </m:r>
                                </m:sup>
                              </m:sSup>
                            </m:e>
                          </m:d>
                          <m:r>
                            <a:rPr lang="ru-RU" b="0" i="1" dirty="0" smtClean="0">
                              <a:latin typeface="Cambria Math"/>
                              <a:ea typeface="Cambria Math"/>
                            </a:rPr>
                            <m:t>=</m:t>
                          </m:r>
                          <m:nary>
                            <m:naryPr>
                              <m:chr m:val="∑"/>
                              <m:ctrlPr>
                                <a:rPr lang="ru-RU" b="0" i="1" dirty="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dirty="0" smtClean="0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  <m:r>
                                <a:rPr lang="en-US" b="0" i="1" dirty="0" smtClean="0">
                                  <a:latin typeface="Cambria Math"/>
                                  <a:ea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dirty="0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>
                                          <a:latin typeface="Cambria Math"/>
                                          <a:ea typeface="Cambria Math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  <m:r>
                                        <a:rPr lang="en-US" b="0" i="1" dirty="0" smtClean="0">
                                          <a:latin typeface="Cambria Math"/>
                                          <a:ea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b="0" i="1" dirty="0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i="1" dirty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dirty="0" smtClean="0">
                                  <a:latin typeface="Cambria Math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b="0" i="1" dirty="0" smtClean="0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i="1" dirty="0">
                                      <a:latin typeface="Cambria Math"/>
                                    </a:rPr>
                                    <m:t>,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|</m:t>
                                  </m:r>
                                </m:e>
                                <m:sup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  <m:sub/>
                        <m:sup/>
                      </m:sSub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201" y="4037962"/>
                <a:ext cx="6726457" cy="164474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301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46744" y="-10431"/>
            <a:ext cx="11713034" cy="694418"/>
          </a:xfrm>
        </p:spPr>
        <p:txBody>
          <a:bodyPr>
            <a:noAutofit/>
          </a:bodyPr>
          <a:lstStyle/>
          <a:p>
            <a:r>
              <a:rPr lang="ru-RU" sz="36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Что такое кластеризация?</a:t>
            </a:r>
            <a:endParaRPr lang="ru-RU" sz="36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НИУ "МЭИ", Каф. УИТ, 2018-2021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FB3D-FCB6-4F02-96CD-8C0D52B29842}" type="slidenum">
              <a:rPr lang="ru-RU" smtClean="0"/>
              <a:t>2</a:t>
            </a:fld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713790" y="797426"/>
            <a:ext cx="1109462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/>
              <a:t>Кластеризация</a:t>
            </a:r>
            <a:r>
              <a:rPr lang="ru-RU" sz="2000" dirty="0" smtClean="0"/>
              <a:t> - задача </a:t>
            </a:r>
            <a:r>
              <a:rPr lang="ru-RU" sz="2000" dirty="0"/>
              <a:t>разбиения заданной выборки </a:t>
            </a:r>
            <a:r>
              <a:rPr lang="ru-RU" sz="2000" i="1" dirty="0"/>
              <a:t>объектов</a:t>
            </a:r>
            <a:r>
              <a:rPr lang="ru-RU" sz="2000" dirty="0"/>
              <a:t> </a:t>
            </a:r>
            <a:r>
              <a:rPr lang="ru-RU" sz="2000" dirty="0" smtClean="0"/>
              <a:t>на </a:t>
            </a:r>
            <a:r>
              <a:rPr lang="ru-RU" sz="2000" dirty="0"/>
              <a:t>непересекающиеся подмножества, называемые кластерами, так, чтобы каждый кластер состоял из схожих объектов, а объекты разных кластеров существенно отличались</a:t>
            </a:r>
            <a:r>
              <a:rPr lang="ru-RU" sz="2000" dirty="0" smtClean="0"/>
              <a:t>.</a:t>
            </a:r>
          </a:p>
          <a:p>
            <a:pPr algn="just"/>
            <a:r>
              <a:rPr lang="ru-RU" sz="2000" dirty="0" smtClean="0"/>
              <a:t>Под схожестью обычно понимается близость друг к другу относительно выбранной метрики.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 smtClean="0"/>
              <a:t>Задача кластеризации относится к разделу задач </a:t>
            </a:r>
            <a:r>
              <a:rPr lang="ru-RU" sz="2000" u="sng" dirty="0" smtClean="0"/>
              <a:t>обучения без учителя.</a:t>
            </a:r>
          </a:p>
          <a:p>
            <a:pPr algn="just"/>
            <a:endParaRPr lang="ru-RU" sz="2000" u="sng" dirty="0" smtClean="0"/>
          </a:p>
          <a:p>
            <a:r>
              <a:rPr lang="ru-RU" sz="2000" b="1" dirty="0"/>
              <a:t>Обучение без учителя</a:t>
            </a:r>
            <a:r>
              <a:rPr lang="ru-RU" sz="2000" dirty="0"/>
              <a:t> (</a:t>
            </a:r>
            <a:r>
              <a:rPr lang="ru-RU" sz="2000" dirty="0" err="1"/>
              <a:t>Unsupervised</a:t>
            </a:r>
            <a:r>
              <a:rPr lang="ru-RU" sz="2000" dirty="0"/>
              <a:t> </a:t>
            </a:r>
            <a:r>
              <a:rPr lang="ru-RU" sz="2000" dirty="0" err="1"/>
              <a:t>learning</a:t>
            </a:r>
            <a:r>
              <a:rPr lang="ru-RU" sz="2000" dirty="0"/>
              <a:t>) — один из разделов машинного обучения. Изучает широкий класс задач обработки данных, в которых известны только описания множества объектов (обучающей выборки), и требуется обнаружить внутренние взаимосвязи, зависимости, закономерности, существующие между объектами</a:t>
            </a:r>
            <a:r>
              <a:rPr lang="ru-RU" sz="2000" dirty="0" smtClean="0"/>
              <a:t>.</a:t>
            </a:r>
          </a:p>
          <a:p>
            <a:endParaRPr lang="ru-RU" sz="2000" dirty="0"/>
          </a:p>
          <a:p>
            <a:r>
              <a:rPr lang="ru-RU" sz="2000" dirty="0"/>
              <a:t>Обучение без учителя часто противопоставляется обучению с учителем, когда для каждого обучающего объекта задаётся «правильный ответ», и требуется найти зависимость между объектами и ответами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723900" y="6010076"/>
            <a:ext cx="8447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Курс лекций К.В. Воронцова: </a:t>
            </a:r>
            <a:r>
              <a:rPr lang="en-US" sz="1400" dirty="0" smtClean="0"/>
              <a:t>http</a:t>
            </a:r>
            <a:r>
              <a:rPr lang="en-US" sz="1400" dirty="0"/>
              <a:t>://www.machinelearning.ru/wiki/images/2/28/Voron-ML-Clustering-slides.pdf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13772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НИУ "МЭИ", Каф. УИТ, 2018-2021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FB3D-FCB6-4F02-96CD-8C0D52B29842}" type="slidenum">
              <a:rPr lang="ru-RU" smtClean="0"/>
              <a:t>20</a:t>
            </a:fld>
            <a:endParaRPr lang="ru-RU"/>
          </a:p>
        </p:txBody>
      </p:sp>
      <p:sp>
        <p:nvSpPr>
          <p:cNvPr id="27" name="Заголовок 1"/>
          <p:cNvSpPr>
            <a:spLocks noGrp="1"/>
          </p:cNvSpPr>
          <p:nvPr>
            <p:ph type="title"/>
          </p:nvPr>
        </p:nvSpPr>
        <p:spPr>
          <a:xfrm>
            <a:off x="290283" y="0"/>
            <a:ext cx="11713034" cy="694418"/>
          </a:xfrm>
        </p:spPr>
        <p:txBody>
          <a:bodyPr>
            <a:noAutofit/>
          </a:bodyPr>
          <a:lstStyle/>
          <a:p>
            <a:r>
              <a:rPr lang="en-US" sz="36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EM-</a:t>
            </a:r>
            <a:r>
              <a:rPr lang="ru-RU" sz="36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алгоритм</a:t>
            </a:r>
            <a:endParaRPr lang="ru-RU" sz="36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565" t="30729" r="1513" b="24306"/>
          <a:stretch/>
        </p:blipFill>
        <p:spPr bwMode="auto">
          <a:xfrm>
            <a:off x="522760" y="983049"/>
            <a:ext cx="7119600" cy="450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61" y="3629926"/>
            <a:ext cx="504310" cy="25717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2761" y="4208683"/>
            <a:ext cx="1343025" cy="3429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529575" y="1162083"/>
            <a:ext cx="45496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На </a:t>
            </a:r>
            <a:r>
              <a:rPr lang="en-US" b="1" dirty="0" smtClean="0"/>
              <a:t>E-</a:t>
            </a:r>
            <a:r>
              <a:rPr lang="ru-RU" b="1" dirty="0" smtClean="0"/>
              <a:t>шаге </a:t>
            </a:r>
            <a:r>
              <a:rPr lang="ru-RU" dirty="0" smtClean="0"/>
              <a:t>по формуле Байеса </a:t>
            </a:r>
            <a:r>
              <a:rPr lang="ru-RU" dirty="0" err="1" smtClean="0"/>
              <a:t>расчитываются</a:t>
            </a:r>
            <a:r>
              <a:rPr lang="ru-RU" dirty="0" smtClean="0"/>
              <a:t> «скрытые переменные» </a:t>
            </a:r>
            <a:r>
              <a:rPr lang="en-US" dirty="0" err="1" smtClean="0"/>
              <a:t>g</a:t>
            </a:r>
            <a:r>
              <a:rPr lang="en-US" baseline="-25000" dirty="0" err="1" smtClean="0"/>
              <a:t>iy</a:t>
            </a:r>
            <a:r>
              <a:rPr lang="en-US" baseline="-25000" dirty="0" smtClean="0"/>
              <a:t> </a:t>
            </a:r>
            <a:r>
              <a:rPr lang="en-US" dirty="0" smtClean="0"/>
              <a:t>– </a:t>
            </a:r>
            <a:r>
              <a:rPr lang="ru-RU" dirty="0" smtClean="0"/>
              <a:t>апостериорная вероятность того, что </a:t>
            </a:r>
            <a:r>
              <a:rPr lang="en-US" dirty="0" err="1" smtClean="0"/>
              <a:t>i</a:t>
            </a:r>
            <a:r>
              <a:rPr lang="en-US" dirty="0" smtClean="0"/>
              <a:t>-</a:t>
            </a:r>
            <a:r>
              <a:rPr lang="ru-RU" dirty="0" smtClean="0"/>
              <a:t>й объект принадлежит кластеру </a:t>
            </a:r>
            <a:r>
              <a:rPr lang="en-US" dirty="0" smtClean="0"/>
              <a:t>y</a:t>
            </a:r>
            <a:endParaRPr lang="ru-RU" dirty="0" smtClean="0"/>
          </a:p>
          <a:p>
            <a:endParaRPr lang="ru-RU" baseline="-25000" dirty="0"/>
          </a:p>
          <a:p>
            <a:r>
              <a:rPr lang="ru-RU" b="1" dirty="0"/>
              <a:t>На </a:t>
            </a:r>
            <a:r>
              <a:rPr lang="ru-RU" b="1" dirty="0" smtClean="0"/>
              <a:t>М-шаге </a:t>
            </a:r>
            <a:r>
              <a:rPr lang="ru-RU" dirty="0" smtClean="0"/>
              <a:t>уточняются параметры каждого кластера используя скрытые переменные </a:t>
            </a:r>
            <a:r>
              <a:rPr lang="en-US" dirty="0" err="1"/>
              <a:t>g</a:t>
            </a:r>
            <a:r>
              <a:rPr lang="en-US" baseline="-25000" dirty="0" err="1"/>
              <a:t>iy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630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НИУ "МЭИ", Каф. УИТ, 2018-2021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FB3D-FCB6-4F02-96CD-8C0D52B29842}" type="slidenum">
              <a:rPr lang="ru-RU" smtClean="0"/>
              <a:t>21</a:t>
            </a:fld>
            <a:endParaRPr lang="ru-RU"/>
          </a:p>
        </p:txBody>
      </p:sp>
      <p:sp>
        <p:nvSpPr>
          <p:cNvPr id="27" name="Заголовок 1"/>
          <p:cNvSpPr>
            <a:spLocks noGrp="1"/>
          </p:cNvSpPr>
          <p:nvPr>
            <p:ph type="title"/>
          </p:nvPr>
        </p:nvSpPr>
        <p:spPr>
          <a:xfrm>
            <a:off x="290283" y="0"/>
            <a:ext cx="11713034" cy="694418"/>
          </a:xfrm>
        </p:spPr>
        <p:txBody>
          <a:bodyPr>
            <a:noAutofit/>
          </a:bodyPr>
          <a:lstStyle/>
          <a:p>
            <a:r>
              <a:rPr lang="en-US" sz="36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EM-</a:t>
            </a:r>
            <a:r>
              <a:rPr lang="ru-RU" sz="36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алгоритм</a:t>
            </a:r>
            <a:endParaRPr lang="ru-RU" sz="36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200" y="772528"/>
            <a:ext cx="7650163" cy="4903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991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НИУ "МЭИ", Каф. УИТ, 2018-2021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FB3D-FCB6-4F02-96CD-8C0D52B29842}" type="slidenum">
              <a:rPr lang="ru-RU" smtClean="0"/>
              <a:t>22</a:t>
            </a:fld>
            <a:endParaRPr lang="ru-RU"/>
          </a:p>
        </p:txBody>
      </p:sp>
      <p:sp>
        <p:nvSpPr>
          <p:cNvPr id="27" name="Заголовок 1"/>
          <p:cNvSpPr>
            <a:spLocks noGrp="1"/>
          </p:cNvSpPr>
          <p:nvPr>
            <p:ph type="title"/>
          </p:nvPr>
        </p:nvSpPr>
        <p:spPr>
          <a:xfrm>
            <a:off x="290283" y="0"/>
            <a:ext cx="11713034" cy="694418"/>
          </a:xfrm>
        </p:spPr>
        <p:txBody>
          <a:bodyPr>
            <a:noAutofit/>
          </a:bodyPr>
          <a:lstStyle/>
          <a:p>
            <a:r>
              <a:rPr lang="ru-RU" sz="36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Метод к-средних (</a:t>
            </a:r>
            <a:r>
              <a:rPr lang="en-US" sz="36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k-means</a:t>
            </a:r>
            <a:r>
              <a:rPr lang="ru-RU" sz="36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  <a:endParaRPr lang="ru-RU" sz="36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206500" y="1143000"/>
                <a:ext cx="5714065" cy="47331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dirty="0" smtClean="0"/>
                  <a:t>Упрощенный аналог ЕМ-алгоритма: </a:t>
                </a:r>
              </a:p>
              <a:p>
                <a:r>
                  <a:rPr lang="ru-RU" sz="2000" dirty="0" smtClean="0"/>
                  <a:t>Жесткая кластеризация вместо мягкой </a:t>
                </a:r>
              </a:p>
              <a:p>
                <a:endParaRPr lang="ru-RU" sz="2000" dirty="0"/>
              </a:p>
              <a:p>
                <a:r>
                  <a:rPr lang="ru-RU" sz="2000" dirty="0" smtClean="0"/>
                  <a:t>1. Начальное приближение центроидов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𝑦</m:t>
                        </m:r>
                      </m:sub>
                    </m:sSub>
                    <m:r>
                      <a:rPr lang="ru-RU" sz="2000" b="0" i="0" smtClean="0">
                        <a:latin typeface="Cambria Math"/>
                      </a:rPr>
                      <m:t>,</m:t>
                    </m:r>
                    <m:r>
                      <a:rPr lang="en-US" sz="2000" b="0" i="0" smtClean="0">
                        <a:latin typeface="Cambria Math"/>
                      </a:rPr>
                      <m:t> </m:t>
                    </m:r>
                    <m:r>
                      <a:rPr lang="ru-RU" sz="20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y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𝑌</m:t>
                    </m:r>
                  </m:oMath>
                </a14:m>
                <a:endParaRPr lang="en-US" sz="2000" b="0" dirty="0" smtClean="0">
                  <a:ea typeface="Cambria Math"/>
                </a:endParaRPr>
              </a:p>
              <a:p>
                <a:r>
                  <a:rPr lang="ru-RU" sz="2000" b="1" dirty="0" smtClean="0"/>
                  <a:t>2. Повторять: </a:t>
                </a:r>
              </a:p>
              <a:p>
                <a:pPr marL="342900" indent="-342900">
                  <a:buAutoNum type="arabicPeriod" startAt="3"/>
                </a:pPr>
                <a:r>
                  <a:rPr lang="ru-RU" sz="2000" dirty="0" smtClean="0"/>
                  <a:t>Аналог Е-шага:</a:t>
                </a:r>
              </a:p>
              <a:p>
                <a:r>
                  <a:rPr lang="ru-RU" sz="2000" dirty="0"/>
                  <a:t> </a:t>
                </a:r>
                <a:r>
                  <a:rPr lang="ru-RU" sz="2000" dirty="0" smtClean="0"/>
                  <a:t>      отнести каждый </a:t>
                </a:r>
                <a:r>
                  <a:rPr lang="en-US" sz="2000" dirty="0" smtClean="0"/>
                  <a:t>x</a:t>
                </a:r>
                <a:r>
                  <a:rPr lang="en-US" sz="1400" dirty="0" smtClean="0"/>
                  <a:t>i </a:t>
                </a:r>
                <a:r>
                  <a:rPr lang="ru-RU" sz="2000" dirty="0" smtClean="0"/>
                  <a:t>к ближайшему центру</a:t>
                </a:r>
              </a:p>
              <a:p>
                <a:r>
                  <a:rPr lang="ru-RU" sz="2000" b="1" dirty="0" smtClean="0"/>
                  <a:t>    </a:t>
                </a:r>
              </a:p>
              <a:p>
                <a:endParaRPr lang="en-US" sz="2000" dirty="0" smtClean="0"/>
              </a:p>
              <a:p>
                <a:pPr marL="342900" indent="-342900">
                  <a:buAutoNum type="arabicPeriod" startAt="4"/>
                </a:pPr>
                <a:r>
                  <a:rPr lang="ru-RU" sz="2000" dirty="0" smtClean="0"/>
                  <a:t>Аналог М-шага:</a:t>
                </a:r>
              </a:p>
              <a:p>
                <a:r>
                  <a:rPr lang="ru-RU" sz="2000" dirty="0"/>
                  <a:t> </a:t>
                </a:r>
                <a:r>
                  <a:rPr lang="ru-RU" sz="2000" dirty="0" smtClean="0"/>
                  <a:t>      вычислить новые положения центров:</a:t>
                </a:r>
              </a:p>
              <a:p>
                <a:endParaRPr lang="ru-RU" sz="2000" dirty="0"/>
              </a:p>
              <a:p>
                <a:endParaRPr lang="ru-RU" sz="2000" dirty="0" smtClean="0"/>
              </a:p>
              <a:p>
                <a:endParaRPr lang="ru-RU" sz="2000" dirty="0"/>
              </a:p>
              <a:p>
                <a:r>
                  <a:rPr lang="ru-RU" sz="2000" dirty="0" smtClean="0"/>
                  <a:t>5. </a:t>
                </a:r>
                <a:r>
                  <a:rPr lang="ru-RU" sz="2000" b="1" dirty="0" smtClean="0"/>
                  <a:t>Пока</a:t>
                </a:r>
                <a:r>
                  <a:rPr lang="ru-RU" sz="2000" dirty="0" smtClean="0"/>
                  <a:t> </a:t>
                </a:r>
                <a:r>
                  <a:rPr lang="en-US" sz="2000" dirty="0" err="1" smtClean="0"/>
                  <a:t>y</a:t>
                </a:r>
                <a:r>
                  <a:rPr lang="en-US" sz="1400" dirty="0" err="1" smtClean="0"/>
                  <a:t>i</a:t>
                </a:r>
                <a:r>
                  <a:rPr lang="ru-RU" sz="1400" dirty="0" smtClean="0"/>
                  <a:t> </a:t>
                </a:r>
                <a:r>
                  <a:rPr lang="ru-RU" sz="2000" dirty="0" smtClean="0"/>
                  <a:t>не перестанут изменяться</a:t>
                </a:r>
                <a:endParaRPr lang="ru-RU" sz="20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500" y="1143000"/>
                <a:ext cx="5714065" cy="4733155"/>
              </a:xfrm>
              <a:prstGeom prst="rect">
                <a:avLst/>
              </a:prstGeom>
              <a:blipFill rotWithShape="1">
                <a:blip r:embed="rId2"/>
                <a:stretch>
                  <a:fillRect l="-1174" t="-644" b="-12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55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7" t="64236" r="41730" b="28820"/>
          <a:stretch/>
        </p:blipFill>
        <p:spPr bwMode="auto">
          <a:xfrm>
            <a:off x="1689100" y="3409466"/>
            <a:ext cx="39751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53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32" t="78299" r="28700" b="10850"/>
          <a:stretch/>
        </p:blipFill>
        <p:spPr bwMode="auto">
          <a:xfrm>
            <a:off x="1689100" y="4570950"/>
            <a:ext cx="5638800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420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НИУ "МЭИ", Каф. УИТ, 2018-2021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FB3D-FCB6-4F02-96CD-8C0D52B29842}" type="slidenum">
              <a:rPr lang="ru-RU" smtClean="0"/>
              <a:t>23</a:t>
            </a:fld>
            <a:endParaRPr lang="ru-RU"/>
          </a:p>
        </p:txBody>
      </p:sp>
      <p:sp>
        <p:nvSpPr>
          <p:cNvPr id="27" name="Заголовок 1"/>
          <p:cNvSpPr>
            <a:spLocks noGrp="1"/>
          </p:cNvSpPr>
          <p:nvPr>
            <p:ph type="title"/>
          </p:nvPr>
        </p:nvSpPr>
        <p:spPr>
          <a:xfrm>
            <a:off x="290283" y="0"/>
            <a:ext cx="11713034" cy="694418"/>
          </a:xfrm>
        </p:spPr>
        <p:txBody>
          <a:bodyPr>
            <a:noAutofit/>
          </a:bodyPr>
          <a:lstStyle/>
          <a:p>
            <a:r>
              <a:rPr lang="ru-RU" sz="36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Недостатки метода (</a:t>
            </a:r>
            <a:r>
              <a:rPr lang="en-US" sz="36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k-means</a:t>
            </a:r>
            <a:r>
              <a:rPr lang="ru-RU" sz="36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  <a:endParaRPr lang="ru-RU" sz="36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5168" y="687173"/>
            <a:ext cx="112495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Не </a:t>
            </a:r>
            <a:r>
              <a:rPr lang="ru-RU" dirty="0"/>
              <a:t>гарантируется достижение глобального минимума суммарного квадратичного отклонения </a:t>
            </a:r>
            <a:r>
              <a:rPr lang="ru-RU" i="1" dirty="0"/>
              <a:t>V</a:t>
            </a:r>
            <a:r>
              <a:rPr lang="ru-RU" dirty="0"/>
              <a:t>, а только одного из локальных минимумов</a:t>
            </a:r>
            <a:r>
              <a:rPr lang="ru-RU" dirty="0" smtClean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Результат </a:t>
            </a:r>
            <a:r>
              <a:rPr lang="ru-RU" dirty="0"/>
              <a:t>зависит от выбора исходных центров кластеров, их оптимальный выбор неизвестен</a:t>
            </a:r>
            <a:r>
              <a:rPr lang="ru-RU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Рекомендуется повторная прогонка алгоритма </a:t>
            </a:r>
            <a:r>
              <a:rPr lang="ru-RU" dirty="0" smtClean="0"/>
              <a:t>для </a:t>
            </a:r>
            <a:r>
              <a:rPr lang="ru-RU" dirty="0" err="1" smtClean="0"/>
              <a:t>избежания</a:t>
            </a:r>
            <a:r>
              <a:rPr lang="ru-RU" dirty="0" smtClean="0"/>
              <a:t> ситуации «плохой» кластеризации</a:t>
            </a:r>
            <a:r>
              <a:rPr lang="en-US" dirty="0"/>
              <a:t>.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Число кластеров надо знать </a:t>
            </a:r>
            <a:r>
              <a:rPr lang="ru-RU" dirty="0" smtClean="0"/>
              <a:t>заранее или перебирать в поисках оптимального.</a:t>
            </a:r>
            <a:endParaRPr lang="ru-RU" dirty="0"/>
          </a:p>
        </p:txBody>
      </p:sp>
      <p:pic>
        <p:nvPicPr>
          <p:cNvPr id="66562" name="Picture 2" descr="https://upload.wikimedia.org/wikipedia/commons/thumb/7/7c/K-means_convergence_to_a_local_minimum.png/1920px-K-means_convergence_to_a_local_minimum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1789853" y="4485579"/>
            <a:ext cx="8150021" cy="1952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4" name="Picture 4" descr="https://upload.wikimedia.org/wikipedia/commons/thumb/7/7c/K-means_convergence_to_a_local_minimum.png/1920px-K-means_convergence_to_a_local_minimum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814465" y="2387128"/>
            <a:ext cx="8150021" cy="1952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463629" y="2144781"/>
            <a:ext cx="6912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Итерация 1		 </a:t>
            </a:r>
            <a:r>
              <a:rPr lang="ru-RU" b="1" dirty="0"/>
              <a:t>Итерация </a:t>
            </a:r>
            <a:r>
              <a:rPr lang="ru-RU" b="1" dirty="0" smtClean="0"/>
              <a:t>2		</a:t>
            </a:r>
            <a:r>
              <a:rPr lang="ru-RU" b="1" dirty="0"/>
              <a:t> Итерация </a:t>
            </a:r>
            <a:r>
              <a:rPr lang="ru-RU" b="1" dirty="0" smtClean="0"/>
              <a:t>3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505344" y="4263359"/>
            <a:ext cx="7029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Итерация 4		 </a:t>
            </a:r>
            <a:r>
              <a:rPr lang="ru-RU" b="1" dirty="0"/>
              <a:t>Итерация 5</a:t>
            </a:r>
            <a:r>
              <a:rPr lang="ru-RU" b="1" dirty="0" smtClean="0"/>
              <a:t>		</a:t>
            </a:r>
            <a:r>
              <a:rPr lang="ru-RU" b="1" dirty="0"/>
              <a:t> Итерация </a:t>
            </a:r>
            <a:r>
              <a:rPr lang="ru-RU" b="1" dirty="0" smtClean="0"/>
              <a:t>6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61455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НИУ "МЭИ", Каф. УИТ, 2018-2021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FB3D-FCB6-4F02-96CD-8C0D52B29842}" type="slidenum">
              <a:rPr lang="ru-RU" smtClean="0"/>
              <a:t>24</a:t>
            </a:fld>
            <a:endParaRPr lang="ru-RU"/>
          </a:p>
        </p:txBody>
      </p:sp>
      <p:sp>
        <p:nvSpPr>
          <p:cNvPr id="27" name="Заголовок 1"/>
          <p:cNvSpPr>
            <a:spLocks noGrp="1"/>
          </p:cNvSpPr>
          <p:nvPr>
            <p:ph type="title"/>
          </p:nvPr>
        </p:nvSpPr>
        <p:spPr>
          <a:xfrm>
            <a:off x="290283" y="0"/>
            <a:ext cx="11713034" cy="694418"/>
          </a:xfrm>
        </p:spPr>
        <p:txBody>
          <a:bodyPr>
            <a:noAutofit/>
          </a:bodyPr>
          <a:lstStyle/>
          <a:p>
            <a:r>
              <a:rPr lang="ru-RU" sz="36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Семейство алгоритмов </a:t>
            </a:r>
            <a:r>
              <a:rPr lang="en-US" sz="36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FOREL (</a:t>
            </a:r>
            <a:r>
              <a:rPr lang="ru-RU" sz="36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ФОРмальный</a:t>
            </a:r>
            <a:r>
              <a:rPr lang="ru-RU" sz="36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6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ЭЛемент</a:t>
            </a:r>
            <a:r>
              <a:rPr lang="en-US" sz="36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  <a:endParaRPr lang="ru-RU" sz="36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4201" y="1371600"/>
            <a:ext cx="1085849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 smtClean="0"/>
          </a:p>
          <a:p>
            <a:r>
              <a:rPr lang="ru-RU" sz="2000" dirty="0" smtClean="0"/>
              <a:t>Задается параметр </a:t>
            </a:r>
            <a:r>
              <a:rPr lang="en-US" sz="2000" dirty="0" smtClean="0"/>
              <a:t>R – </a:t>
            </a:r>
            <a:r>
              <a:rPr lang="ru-RU" sz="2000" dirty="0" smtClean="0"/>
              <a:t>радиус </a:t>
            </a:r>
            <a:r>
              <a:rPr lang="ru-RU" sz="2000" dirty="0"/>
              <a:t>поиска локальных </a:t>
            </a:r>
            <a:r>
              <a:rPr lang="ru-RU" sz="2000" dirty="0" smtClean="0"/>
              <a:t>сгущений.</a:t>
            </a:r>
          </a:p>
          <a:p>
            <a:r>
              <a:rPr lang="ru-RU" sz="2000" dirty="0" smtClean="0"/>
              <a:t> </a:t>
            </a:r>
          </a:p>
          <a:p>
            <a:pPr algn="just"/>
            <a:r>
              <a:rPr lang="ru-RU" sz="2000" dirty="0"/>
              <a:t>На каждом шаге мы </a:t>
            </a:r>
            <a:endParaRPr lang="ru-RU" sz="2000" dirty="0" smtClean="0"/>
          </a:p>
          <a:p>
            <a:pPr algn="just"/>
            <a:r>
              <a:rPr lang="ru-RU" sz="2000" dirty="0" smtClean="0"/>
              <a:t>1. случайным </a:t>
            </a:r>
            <a:r>
              <a:rPr lang="ru-RU" sz="2000" dirty="0"/>
              <a:t>образом выбираем объект из выборки, </a:t>
            </a:r>
            <a:endParaRPr lang="ru-RU" sz="2000" dirty="0" smtClean="0"/>
          </a:p>
          <a:p>
            <a:pPr algn="just"/>
            <a:r>
              <a:rPr lang="ru-RU" sz="2000" dirty="0" smtClean="0"/>
              <a:t>2. раздуваем </a:t>
            </a:r>
            <a:r>
              <a:rPr lang="ru-RU" sz="2000" dirty="0"/>
              <a:t>вокруг него сферу радиуса R, </a:t>
            </a:r>
            <a:endParaRPr lang="ru-RU" sz="2000" dirty="0" smtClean="0"/>
          </a:p>
          <a:p>
            <a:pPr algn="just"/>
            <a:r>
              <a:rPr lang="ru-RU" sz="2000" dirty="0" smtClean="0"/>
              <a:t>3. внутри </a:t>
            </a:r>
            <a:r>
              <a:rPr lang="ru-RU" sz="2000" dirty="0"/>
              <a:t>этой сферы выбираем центр тяжести и делаем его центром новой сферы. </a:t>
            </a:r>
            <a:endParaRPr lang="ru-RU" sz="2000" dirty="0" smtClean="0"/>
          </a:p>
          <a:p>
            <a:pPr algn="just"/>
            <a:r>
              <a:rPr lang="ru-RU" sz="2000" dirty="0" smtClean="0"/>
              <a:t>Таким образом, </a:t>
            </a:r>
            <a:r>
              <a:rPr lang="ru-RU" sz="2000" dirty="0"/>
              <a:t>мы на каждом шаге двигаем сферу в сторону локального сгущения объектов </a:t>
            </a:r>
            <a:r>
              <a:rPr lang="ru-RU" sz="2000" dirty="0" smtClean="0"/>
              <a:t>выборки</a:t>
            </a:r>
            <a:r>
              <a:rPr lang="ru-RU" sz="2000" dirty="0"/>
              <a:t>, т.е. стараемся захватить как можно больше объектов выборки сферой фиксированного радиуса. </a:t>
            </a:r>
            <a:endParaRPr lang="ru-RU" sz="2000" dirty="0" smtClean="0"/>
          </a:p>
          <a:p>
            <a:pPr algn="just"/>
            <a:r>
              <a:rPr lang="ru-RU" sz="2000" dirty="0" smtClean="0"/>
              <a:t>4. После </a:t>
            </a:r>
            <a:r>
              <a:rPr lang="ru-RU" sz="2000" dirty="0"/>
              <a:t>того как центр сферы стабилизируется, все объекты внутри сферы с этим центром мы помечаем как </a:t>
            </a:r>
            <a:r>
              <a:rPr lang="ru-RU" sz="2000" dirty="0" err="1"/>
              <a:t>кластеризованные</a:t>
            </a:r>
            <a:r>
              <a:rPr lang="ru-RU" sz="2000" dirty="0"/>
              <a:t> и выкидываем их из выборки. Этот процесс мы повторяем до тех пор, пока вся выборка не будет </a:t>
            </a:r>
            <a:r>
              <a:rPr lang="ru-RU" sz="2000" dirty="0" err="1"/>
              <a:t>кластеризована</a:t>
            </a:r>
            <a:r>
              <a:rPr lang="ru-RU" sz="2000" dirty="0"/>
              <a:t>.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84201" y="858725"/>
            <a:ext cx="11417968" cy="40011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/>
              <a:t>Алгоритм предложен</a:t>
            </a:r>
            <a:r>
              <a:rPr lang="ru-RU" sz="2000" dirty="0"/>
              <a:t> </a:t>
            </a:r>
            <a:r>
              <a:rPr lang="ru-RU" sz="2000" dirty="0" err="1"/>
              <a:t>Загоруйко</a:t>
            </a:r>
            <a:r>
              <a:rPr lang="ru-RU" sz="2000" dirty="0"/>
              <a:t> Н. Г. и </a:t>
            </a:r>
            <a:r>
              <a:rPr lang="ru-RU" sz="2000" dirty="0" err="1"/>
              <a:t>Ёлкиной</a:t>
            </a:r>
            <a:r>
              <a:rPr lang="ru-RU" sz="2000" dirty="0"/>
              <a:t> В. Н. в 1967 году. </a:t>
            </a:r>
          </a:p>
        </p:txBody>
      </p:sp>
    </p:spTree>
    <p:extLst>
      <p:ext uri="{BB962C8B-B14F-4D97-AF65-F5344CB8AC3E}">
        <p14:creationId xmlns:p14="http://schemas.microsoft.com/office/powerpoint/2010/main" val="407876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НИУ "МЭИ", Каф. УИТ, 2018-2021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FB3D-FCB6-4F02-96CD-8C0D52B29842}" type="slidenum">
              <a:rPr lang="ru-RU" smtClean="0"/>
              <a:t>25</a:t>
            </a:fld>
            <a:endParaRPr lang="ru-RU"/>
          </a:p>
        </p:txBody>
      </p:sp>
      <p:sp>
        <p:nvSpPr>
          <p:cNvPr id="27" name="Заголовок 1"/>
          <p:cNvSpPr>
            <a:spLocks noGrp="1"/>
          </p:cNvSpPr>
          <p:nvPr>
            <p:ph type="title"/>
          </p:nvPr>
        </p:nvSpPr>
        <p:spPr>
          <a:xfrm>
            <a:off x="290283" y="0"/>
            <a:ext cx="11713034" cy="694418"/>
          </a:xfrm>
        </p:spPr>
        <p:txBody>
          <a:bodyPr>
            <a:noAutofit/>
          </a:bodyPr>
          <a:lstStyle/>
          <a:p>
            <a:r>
              <a:rPr lang="ru-RU" sz="36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Визуализация алгоритма семейства </a:t>
            </a:r>
            <a:r>
              <a:rPr lang="en-US" sz="36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FOREL </a:t>
            </a:r>
            <a:endParaRPr lang="ru-RU" sz="36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3730" name="Picture 2" descr="Алгоритм Форель: исходное множество объект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35" y="926434"/>
            <a:ext cx="2340890" cy="237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6" name="Picture 8" descr="Алгоритм Форель: начальная гиперсфер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427" y="938466"/>
            <a:ext cx="2340890" cy="237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8" name="Picture 10" descr="Алгоритм Форель: перенос центра гиперсфер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563" y="784646"/>
            <a:ext cx="2288062" cy="250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40" name="Picture 12" descr="Алгоритм Форель: вычисление нового центра тяжест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249" y="801913"/>
            <a:ext cx="2288062" cy="250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42" name="Picture 14" descr="Алгоритм Форель: перенос центра гиперсферы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35" y="3657599"/>
            <a:ext cx="2288062" cy="250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44" name="Picture 16" descr="Алгоритм Форель: выявление первого таксона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154" y="3570621"/>
            <a:ext cx="2356584" cy="2577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46" name="Picture 18" descr="Алгоритм Форель: исключение нового таксона из анализа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563" y="3681663"/>
            <a:ext cx="2471171" cy="251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22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НИУ "МЭИ", Каф. УИТ, 2018-2021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FB3D-FCB6-4F02-96CD-8C0D52B29842}" type="slidenum">
              <a:rPr lang="ru-RU" smtClean="0"/>
              <a:t>26</a:t>
            </a:fld>
            <a:endParaRPr lang="ru-RU"/>
          </a:p>
        </p:txBody>
      </p:sp>
      <p:sp>
        <p:nvSpPr>
          <p:cNvPr id="27" name="Заголовок 1"/>
          <p:cNvSpPr>
            <a:spLocks noGrp="1"/>
          </p:cNvSpPr>
          <p:nvPr>
            <p:ph type="title"/>
          </p:nvPr>
        </p:nvSpPr>
        <p:spPr>
          <a:xfrm>
            <a:off x="290283" y="0"/>
            <a:ext cx="11713034" cy="694418"/>
          </a:xfrm>
        </p:spPr>
        <p:txBody>
          <a:bodyPr>
            <a:noAutofit/>
          </a:bodyPr>
          <a:lstStyle/>
          <a:p>
            <a:r>
              <a:rPr lang="ru-RU" sz="36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Свойства алгоритма </a:t>
            </a:r>
            <a:r>
              <a:rPr lang="en-US" sz="36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FOREL</a:t>
            </a:r>
            <a:endParaRPr lang="ru-RU" sz="36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33136" y="1069772"/>
            <a:ext cx="1121343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Преимущества: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Точность </a:t>
            </a:r>
            <a:r>
              <a:rPr lang="ru-RU" dirty="0"/>
              <a:t>минимизации функционала качества (при удачном подборе параметра R)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Наглядность визуализации кластеризации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Сходимость алгоритма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Возможность </a:t>
            </a:r>
            <a:r>
              <a:rPr lang="ru-RU" dirty="0"/>
              <a:t>подсчета промежуточных функционалов качества, например, длины цепочки локальных сгущений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 smtClean="0"/>
          </a:p>
          <a:p>
            <a:pPr algn="just"/>
            <a:r>
              <a:rPr lang="ru-RU" dirty="0" smtClean="0"/>
              <a:t>Недостатки:</a:t>
            </a:r>
            <a:endParaRPr lang="ru-RU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Относительно низкая </a:t>
            </a:r>
            <a:r>
              <a:rPr lang="ru-RU" dirty="0" smtClean="0"/>
              <a:t>производительность</a:t>
            </a:r>
            <a:endParaRPr lang="ru-RU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Плохая применимость алгоритма при плохой разделимости выборки на кластеры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Неустойчивость алгоритма (зависимость от выбора начального объекта)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Произвольное по количеству разбиение на кластеры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Необходимость априорных знаний о ширине (диаметре) кластеров</a:t>
            </a:r>
          </a:p>
        </p:txBody>
      </p:sp>
    </p:spTree>
    <p:extLst>
      <p:ext uri="{BB962C8B-B14F-4D97-AF65-F5344CB8AC3E}">
        <p14:creationId xmlns:p14="http://schemas.microsoft.com/office/powerpoint/2010/main" val="8396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НИУ "МЭИ", Каф. УиИ, 2018-2020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FB3D-FCB6-4F02-96CD-8C0D52B29842}" type="slidenum">
              <a:rPr lang="ru-RU" smtClean="0"/>
              <a:t>27</a:t>
            </a:fld>
            <a:endParaRPr lang="ru-RU"/>
          </a:p>
        </p:txBody>
      </p:sp>
      <p:sp>
        <p:nvSpPr>
          <p:cNvPr id="27" name="Заголовок 1"/>
          <p:cNvSpPr>
            <a:spLocks noGrp="1"/>
          </p:cNvSpPr>
          <p:nvPr>
            <p:ph type="title"/>
          </p:nvPr>
        </p:nvSpPr>
        <p:spPr>
          <a:xfrm>
            <a:off x="290283" y="0"/>
            <a:ext cx="11713034" cy="694418"/>
          </a:xfrm>
        </p:spPr>
        <p:txBody>
          <a:bodyPr>
            <a:noAutofit/>
          </a:bodyPr>
          <a:lstStyle/>
          <a:p>
            <a:r>
              <a:rPr lang="ru-RU" sz="36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Самоорганизующиеся карты </a:t>
            </a:r>
            <a:r>
              <a:rPr lang="ru-RU" sz="36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Кохонена</a:t>
            </a:r>
            <a:endParaRPr lang="ru-RU" sz="36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40084" y="1234529"/>
            <a:ext cx="1121343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Самоорганизующаяся карта </a:t>
            </a:r>
            <a:r>
              <a:rPr lang="ru-RU" dirty="0" err="1" smtClean="0"/>
              <a:t>Кохонена</a:t>
            </a:r>
            <a:r>
              <a:rPr lang="ru-RU" dirty="0" smtClean="0"/>
              <a:t> (</a:t>
            </a:r>
            <a:r>
              <a:rPr lang="en-US" dirty="0"/>
              <a:t>Self-Organizing </a:t>
            </a:r>
            <a:r>
              <a:rPr lang="en-US" dirty="0" smtClean="0"/>
              <a:t>Map, SOM</a:t>
            </a:r>
            <a:r>
              <a:rPr lang="ru-RU" dirty="0" smtClean="0"/>
              <a:t>)</a:t>
            </a:r>
            <a:r>
              <a:rPr lang="en-US" dirty="0" smtClean="0"/>
              <a:t> </a:t>
            </a:r>
            <a:r>
              <a:rPr lang="ru-RU" dirty="0" smtClean="0"/>
              <a:t>–</a:t>
            </a:r>
            <a:r>
              <a:rPr lang="en-US" dirty="0" smtClean="0"/>
              <a:t> </a:t>
            </a:r>
            <a:r>
              <a:rPr lang="ru-RU" dirty="0" smtClean="0"/>
              <a:t>модель искусственной нейронной сети, способной обучаться без учителя. Предложена в 1984 году </a:t>
            </a:r>
            <a:r>
              <a:rPr lang="ru-RU" dirty="0" err="1" smtClean="0"/>
              <a:t>Теуво</a:t>
            </a:r>
            <a:r>
              <a:rPr lang="ru-RU" dirty="0" smtClean="0"/>
              <a:t> </a:t>
            </a:r>
            <a:r>
              <a:rPr lang="ru-RU" dirty="0" err="1" smtClean="0"/>
              <a:t>Кохоненом</a:t>
            </a:r>
            <a:r>
              <a:rPr lang="ru-RU" dirty="0"/>
              <a:t>.</a:t>
            </a:r>
            <a:endParaRPr lang="ru-RU" dirty="0" smtClean="0"/>
          </a:p>
          <a:p>
            <a:pPr algn="just"/>
            <a:r>
              <a:rPr lang="ru-RU" dirty="0" smtClean="0"/>
              <a:t>Целью </a:t>
            </a:r>
            <a:r>
              <a:rPr lang="ru-RU" dirty="0"/>
              <a:t>применения </a:t>
            </a:r>
            <a:r>
              <a:rPr lang="ru-RU" dirty="0" smtClean="0"/>
              <a:t>данной сети является </a:t>
            </a:r>
            <a:r>
              <a:rPr lang="ru-RU" dirty="0"/>
              <a:t>поиск скрытых закономерностей в данных, основываясь на снижении размерности исходного пространства в пространство меньшей размерности (на практике чаще всего используется двумерное, по причине, в частности, удобной визуализации). При этом топология исходного пространства остается той же самой. В результате обучения данной модели получается решетка, состоящая из обученных нейронов, она же и называется "картой" исходного пространства</a:t>
            </a:r>
            <a:r>
              <a:rPr lang="ru-RU" dirty="0" smtClean="0"/>
              <a:t>.</a:t>
            </a:r>
          </a:p>
          <a:p>
            <a:pPr algn="just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9796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НИУ "МЭИ", Каф. УиИ, 2018-2020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FB3D-FCB6-4F02-96CD-8C0D52B29842}" type="slidenum">
              <a:rPr lang="ru-RU" smtClean="0"/>
              <a:t>28</a:t>
            </a:fld>
            <a:endParaRPr lang="ru-RU"/>
          </a:p>
        </p:txBody>
      </p:sp>
      <p:sp>
        <p:nvSpPr>
          <p:cNvPr id="27" name="Заголовок 1"/>
          <p:cNvSpPr>
            <a:spLocks noGrp="1"/>
          </p:cNvSpPr>
          <p:nvPr>
            <p:ph type="title"/>
          </p:nvPr>
        </p:nvSpPr>
        <p:spPr>
          <a:xfrm>
            <a:off x="290283" y="0"/>
            <a:ext cx="11713034" cy="694418"/>
          </a:xfrm>
        </p:spPr>
        <p:txBody>
          <a:bodyPr>
            <a:noAutofit/>
          </a:bodyPr>
          <a:lstStyle/>
          <a:p>
            <a:r>
              <a:rPr lang="ru-RU" sz="36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Самоорганизующиеся карты </a:t>
            </a:r>
            <a:r>
              <a:rPr lang="ru-RU" sz="36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Кохонена</a:t>
            </a:r>
            <a:r>
              <a:rPr lang="ru-RU" sz="36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 Алгоритм</a:t>
            </a:r>
            <a:endParaRPr lang="ru-RU" sz="36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433136" y="1069772"/>
                <a:ext cx="11213431" cy="57488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b="1" dirty="0" smtClean="0"/>
                  <a:t>Дано: </a:t>
                </a:r>
              </a:p>
              <a:p>
                <a:pPr algn="just"/>
                <a:r>
                  <a:rPr lang="ru-RU" dirty="0" smtClean="0"/>
                  <a:t>Выборка </a:t>
                </a:r>
                <a:r>
                  <a:rPr lang="en-US" b="1" dirty="0" smtClean="0"/>
                  <a:t>X</a:t>
                </a:r>
                <a:r>
                  <a:rPr lang="ru-RU" dirty="0" smtClean="0"/>
                  <a:t>, состоящая из объектов </a:t>
                </a:r>
                <a:r>
                  <a:rPr lang="en-US" dirty="0" smtClean="0"/>
                  <a:t>X</a:t>
                </a:r>
                <a:r>
                  <a:rPr lang="en-US" sz="1200" dirty="0" smtClean="0"/>
                  <a:t>i</a:t>
                </a:r>
                <a:r>
                  <a:rPr lang="en-US" dirty="0" smtClean="0"/>
                  <a:t> = {x</a:t>
                </a:r>
                <a:r>
                  <a:rPr lang="ru-RU" sz="1100" dirty="0" smtClean="0"/>
                  <a:t>1</a:t>
                </a:r>
                <a:r>
                  <a:rPr lang="en-US" dirty="0" smtClean="0"/>
                  <a:t>,….</a:t>
                </a:r>
                <a:r>
                  <a:rPr lang="en-US" dirty="0" err="1" smtClean="0"/>
                  <a:t>x</a:t>
                </a:r>
                <a:r>
                  <a:rPr lang="en-US" sz="1100" dirty="0" err="1" smtClean="0"/>
                  <a:t>d</a:t>
                </a:r>
                <a:r>
                  <a:rPr lang="en-US" dirty="0" smtClean="0"/>
                  <a:t>},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 = 1…N, d – </a:t>
                </a:r>
                <a:r>
                  <a:rPr lang="ru-RU" dirty="0" smtClean="0"/>
                  <a:t>размерность данных. Размерность </a:t>
                </a:r>
                <a:r>
                  <a:rPr lang="en-US" b="1" dirty="0" smtClean="0"/>
                  <a:t>X </a:t>
                </a:r>
                <a:r>
                  <a:rPr lang="en-US" dirty="0" smtClean="0"/>
                  <a:t>= [d*N]</a:t>
                </a:r>
                <a:endParaRPr lang="ru-RU" dirty="0" smtClean="0"/>
              </a:p>
              <a:p>
                <a:pPr algn="just"/>
                <a:r>
                  <a:rPr lang="en-US" dirty="0" smtClean="0"/>
                  <a:t>W –</a:t>
                </a:r>
                <a:r>
                  <a:rPr lang="ru-RU" dirty="0" smtClean="0"/>
                  <a:t> матрица весов нейронов размерностью </a:t>
                </a:r>
                <a:r>
                  <a:rPr lang="en-US" dirty="0" smtClean="0"/>
                  <a:t>[d*M]. </a:t>
                </a:r>
                <a:r>
                  <a:rPr lang="en-US" dirty="0" err="1" smtClean="0"/>
                  <a:t>W</a:t>
                </a:r>
                <a:r>
                  <a:rPr lang="en-US" sz="1200" dirty="0" err="1" smtClean="0"/>
                  <a:t>j</a:t>
                </a:r>
                <a:r>
                  <a:rPr lang="en-US" sz="1200" dirty="0" smtClean="0"/>
                  <a:t> </a:t>
                </a:r>
                <a:r>
                  <a:rPr lang="en-US" dirty="0" smtClean="0"/>
                  <a:t> </a:t>
                </a:r>
                <a:r>
                  <a:rPr lang="en-US" dirty="0"/>
                  <a:t>= {w</a:t>
                </a:r>
                <a:r>
                  <a:rPr lang="en-US" sz="1200" dirty="0"/>
                  <a:t>1</a:t>
                </a:r>
                <a:r>
                  <a:rPr lang="en-US" dirty="0"/>
                  <a:t>,…</a:t>
                </a:r>
                <a:r>
                  <a:rPr lang="en-US" dirty="0" err="1"/>
                  <a:t>w</a:t>
                </a:r>
                <a:r>
                  <a:rPr lang="en-US" sz="1200" dirty="0" err="1"/>
                  <a:t>d</a:t>
                </a:r>
                <a:r>
                  <a:rPr lang="en-US" dirty="0"/>
                  <a:t> } </a:t>
                </a:r>
                <a:r>
                  <a:rPr lang="ru-RU" dirty="0"/>
                  <a:t>М – </a:t>
                </a:r>
                <a:r>
                  <a:rPr lang="ru-RU" dirty="0" smtClean="0"/>
                  <a:t>количество нейронов.</a:t>
                </a:r>
              </a:p>
              <a:p>
                <a:pPr algn="just"/>
                <a:r>
                  <a:rPr lang="en-US" dirty="0" smtClean="0"/>
                  <a:t>D (M*M)</a:t>
                </a:r>
                <a:r>
                  <a:rPr lang="ru-RU" dirty="0"/>
                  <a:t> </a:t>
                </a:r>
                <a:r>
                  <a:rPr lang="ru-RU" dirty="0" smtClean="0"/>
                  <a:t>– матрица расстояний между нейронами в слое (топология нейронов). При этом,</a:t>
                </a:r>
                <a:r>
                  <a:rPr lang="en-US" dirty="0" smtClean="0"/>
                  <a:t> </a:t>
                </a:r>
                <a:r>
                  <a:rPr lang="ru-RU" dirty="0" smtClean="0"/>
                  <a:t>эта матрица – не то же самое, что </a:t>
                </a:r>
                <a:r>
                  <a:rPr lang="en-US" dirty="0" smtClean="0"/>
                  <a:t>|W</a:t>
                </a:r>
                <a:r>
                  <a:rPr lang="en-US" sz="1400" dirty="0" smtClean="0"/>
                  <a:t>i</a:t>
                </a:r>
                <a:r>
                  <a:rPr lang="en-US" dirty="0" smtClean="0"/>
                  <a:t> – </a:t>
                </a:r>
                <a:r>
                  <a:rPr lang="en-US" dirty="0" err="1" smtClean="0"/>
                  <a:t>W</a:t>
                </a:r>
                <a:r>
                  <a:rPr lang="en-US" sz="1400" dirty="0" err="1" smtClean="0"/>
                  <a:t>j</a:t>
                </a:r>
                <a:r>
                  <a:rPr lang="en-US" dirty="0" smtClean="0"/>
                  <a:t>|.</a:t>
                </a:r>
                <a:endParaRPr lang="ru-RU" dirty="0" smtClean="0"/>
              </a:p>
              <a:p>
                <a:pPr algn="just"/>
                <a:r>
                  <a:rPr lang="en-US" dirty="0"/>
                  <a:t>α</a:t>
                </a:r>
                <a:r>
                  <a:rPr lang="ru-RU" dirty="0"/>
                  <a:t>, </a:t>
                </a:r>
                <a:r>
                  <a:rPr lang="el-GR" dirty="0"/>
                  <a:t>γ</a:t>
                </a:r>
                <a:r>
                  <a:rPr lang="ru-RU" dirty="0"/>
                  <a:t> – показатели кооперации и затухания скорости обучения соответственно</a:t>
                </a:r>
                <a:r>
                  <a:rPr lang="ru-RU" dirty="0" smtClean="0"/>
                  <a:t>.</a:t>
                </a:r>
              </a:p>
              <a:p>
                <a:pPr algn="just"/>
                <a:r>
                  <a:rPr lang="ru-RU" i="1" dirty="0" smtClean="0"/>
                  <a:t>Е</a:t>
                </a:r>
                <a:r>
                  <a:rPr lang="ru-RU" dirty="0" smtClean="0"/>
                  <a:t> – количество эпох.</a:t>
                </a:r>
                <a:endParaRPr lang="en-US" dirty="0" smtClean="0"/>
              </a:p>
              <a:p>
                <a:pPr algn="just"/>
                <a:endParaRPr lang="ru-RU" b="1" dirty="0" smtClean="0"/>
              </a:p>
              <a:p>
                <a:pPr algn="just"/>
                <a:r>
                  <a:rPr lang="ru-RU" b="1" dirty="0" smtClean="0"/>
                  <a:t>Алгоритм:</a:t>
                </a:r>
              </a:p>
              <a:p>
                <a:pPr marL="342900" indent="-342900" algn="just">
                  <a:buAutoNum type="arabicPeriod"/>
                </a:pPr>
                <a:r>
                  <a:rPr lang="ru-RU" dirty="0" smtClean="0"/>
                  <a:t>Инициализировать </a:t>
                </a:r>
                <a:r>
                  <a:rPr lang="en-US" i="1" dirty="0" smtClean="0"/>
                  <a:t>W</a:t>
                </a:r>
                <a:endParaRPr lang="en-US" dirty="0" smtClean="0"/>
              </a:p>
              <a:p>
                <a:pPr marL="342900" indent="-342900" algn="just">
                  <a:buAutoNum type="arabicPeriod"/>
                </a:pPr>
                <a:r>
                  <a:rPr lang="ru-RU" i="1" dirty="0" smtClean="0"/>
                  <a:t>Е </a:t>
                </a:r>
                <a:r>
                  <a:rPr lang="ru-RU" dirty="0" smtClean="0"/>
                  <a:t>раз: </a:t>
                </a:r>
              </a:p>
              <a:p>
                <a:pPr marL="800100" lvl="1" indent="-342900" algn="just">
                  <a:buAutoNum type="arabicPeriod"/>
                </a:pPr>
                <a:r>
                  <a:rPr lang="ru-RU" dirty="0" smtClean="0"/>
                  <a:t>Для каждого объекта </a:t>
                </a:r>
                <a:r>
                  <a:rPr lang="en-US" dirty="0" smtClean="0"/>
                  <a:t>X</a:t>
                </a:r>
                <a:r>
                  <a:rPr lang="en-US" sz="1400" dirty="0"/>
                  <a:t>i</a:t>
                </a:r>
                <a:r>
                  <a:rPr lang="ru-RU" sz="1400" dirty="0" smtClean="0"/>
                  <a:t> </a:t>
                </a:r>
                <a:r>
                  <a:rPr lang="ru-RU" dirty="0" smtClean="0"/>
                  <a:t>из </a:t>
                </a:r>
                <a:r>
                  <a:rPr lang="ru-RU" b="1" dirty="0" smtClean="0"/>
                  <a:t>Х</a:t>
                </a:r>
                <a:r>
                  <a:rPr lang="en-US" b="1" dirty="0" smtClean="0"/>
                  <a:t>:</a:t>
                </a:r>
              </a:p>
              <a:p>
                <a:pPr marL="1257300" lvl="2" indent="-342900" algn="just">
                  <a:buAutoNum type="arabicPeriod"/>
                </a:pPr>
                <a:r>
                  <a:rPr lang="en-US" dirty="0" smtClean="0"/>
                  <a:t>p = </a:t>
                </a:r>
                <a:r>
                  <a:rPr lang="en-US" dirty="0" err="1" smtClean="0"/>
                  <a:t>arg</a:t>
                </a:r>
                <a:r>
                  <a:rPr lang="en-US" dirty="0" smtClean="0"/>
                  <a:t> min</a:t>
                </a:r>
                <a:r>
                  <a:rPr lang="ru-RU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Xi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Wi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 smtClean="0"/>
                  <a:t> - </a:t>
                </a:r>
                <a:r>
                  <a:rPr lang="ru-RU" dirty="0" smtClean="0"/>
                  <a:t>находим ближайший нейрон к объекту</a:t>
                </a:r>
              </a:p>
              <a:p>
                <a:pPr marL="1257300" lvl="2" indent="-342900" algn="just">
                  <a:buAutoNum type="arabicPeriod"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b="1" dirty="0" smtClean="0"/>
              </a:p>
              <a:p>
                <a:pPr marL="1257300" lvl="2" indent="-342900" algn="just">
                  <a:buAutoNum type="arabicPeriod"/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marL="800100" lvl="1" indent="-342900" algn="just">
                  <a:buFontTx/>
                  <a:buAutoNum type="arabicPeriod"/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b="0" dirty="0" smtClean="0">
                    <a:ea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b="0" dirty="0" smtClean="0">
                    <a:ea typeface="Cambria Math" panose="02040503050406030204" pitchFamily="18" charset="0"/>
                  </a:rPr>
                  <a:t>* </a:t>
                </a:r>
                <a:r>
                  <a:rPr lang="el-GR" dirty="0" smtClean="0"/>
                  <a:t>γ</a:t>
                </a:r>
                <a:endParaRPr lang="en-US" dirty="0" smtClean="0"/>
              </a:p>
              <a:p>
                <a:pPr marL="800100" lvl="1" indent="-342900" algn="just">
                  <a:buFontTx/>
                  <a:buAutoNum type="arabicPeriod"/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b="0" dirty="0" smtClean="0">
                    <a:ea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b="0" dirty="0" smtClean="0">
                    <a:ea typeface="Cambria Math" panose="02040503050406030204" pitchFamily="18" charset="0"/>
                  </a:rPr>
                  <a:t> * </a:t>
                </a:r>
                <a:r>
                  <a:rPr lang="en-US" dirty="0"/>
                  <a:t>α</a:t>
                </a:r>
                <a:endParaRPr lang="en-US" b="1" dirty="0" smtClean="0"/>
              </a:p>
              <a:p>
                <a:pPr marL="1257300" lvl="2" indent="-342900" algn="just">
                  <a:buAutoNum type="arabicPeriod"/>
                </a:pPr>
                <a:endParaRPr lang="ru-RU" b="1" dirty="0" smtClean="0"/>
              </a:p>
              <a:p>
                <a:pPr marL="800100" lvl="1" indent="-342900" algn="just">
                  <a:buAutoNum type="arabicPeriod"/>
                </a:pPr>
                <a:endParaRPr lang="en-US" dirty="0" smtClean="0"/>
              </a:p>
              <a:p>
                <a:pPr algn="just"/>
                <a:endParaRPr lang="en-US" dirty="0" smtClean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136" y="1069772"/>
                <a:ext cx="11213431" cy="5748818"/>
              </a:xfrm>
              <a:prstGeom prst="rect">
                <a:avLst/>
              </a:prstGeom>
              <a:blipFill rotWithShape="0">
                <a:blip r:embed="rId2"/>
                <a:stretch>
                  <a:fillRect l="-435" t="-530" r="-4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926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НИУ "МЭИ", Каф. УиИ, 2018-2020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FB3D-FCB6-4F02-96CD-8C0D52B29842}" type="slidenum">
              <a:rPr lang="ru-RU" smtClean="0"/>
              <a:t>29</a:t>
            </a:fld>
            <a:endParaRPr lang="ru-RU"/>
          </a:p>
        </p:txBody>
      </p:sp>
      <p:sp>
        <p:nvSpPr>
          <p:cNvPr id="27" name="Заголовок 1"/>
          <p:cNvSpPr>
            <a:spLocks noGrp="1"/>
          </p:cNvSpPr>
          <p:nvPr>
            <p:ph type="title"/>
          </p:nvPr>
        </p:nvSpPr>
        <p:spPr>
          <a:xfrm>
            <a:off x="290283" y="0"/>
            <a:ext cx="11713034" cy="694418"/>
          </a:xfrm>
        </p:spPr>
        <p:txBody>
          <a:bodyPr>
            <a:noAutofit/>
          </a:bodyPr>
          <a:lstStyle/>
          <a:p>
            <a:r>
              <a:rPr lang="ru-RU" sz="36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Самоорганизующиеся карты </a:t>
            </a:r>
            <a:r>
              <a:rPr lang="ru-RU" sz="36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Кохонена</a:t>
            </a:r>
            <a:r>
              <a:rPr lang="en-US" sz="36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 </a:t>
            </a:r>
            <a:r>
              <a:rPr lang="ru-RU" sz="36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Топология сети</a:t>
            </a:r>
            <a:endParaRPr lang="ru-RU" sz="36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9396" name="Picture 4" descr="https://habrastorage.org/webt/59/cf/cd/59cfcd3383eb21129846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83" y="997041"/>
            <a:ext cx="5783865" cy="5783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09361" y="1158240"/>
            <a:ext cx="55473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 –</a:t>
            </a:r>
            <a:r>
              <a:rPr lang="ru-RU" dirty="0" smtClean="0"/>
              <a:t> топология нейронов. </a:t>
            </a:r>
          </a:p>
          <a:p>
            <a:r>
              <a:rPr lang="ru-RU" dirty="0" smtClean="0"/>
              <a:t>Не обязательно сетка, в общем случае – ограничивается фантазией, но в случае знания структуры выборки, должно выбираться удобным для визуализации.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030" y="2549684"/>
            <a:ext cx="4535404" cy="361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46744" y="103869"/>
            <a:ext cx="11713034" cy="694418"/>
          </a:xfrm>
        </p:spPr>
        <p:txBody>
          <a:bodyPr>
            <a:noAutofit/>
          </a:bodyPr>
          <a:lstStyle/>
          <a:p>
            <a:r>
              <a:rPr lang="ru-RU" sz="36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Постановка задачи кластеризации</a:t>
            </a:r>
            <a:endParaRPr lang="ru-RU" sz="36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НИУ "МЭИ", Каф. УИТ, 2018-2021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FB3D-FCB6-4F02-96CD-8C0D52B29842}" type="slidenum">
              <a:rPr lang="ru-RU" smtClean="0"/>
              <a:t>3</a:t>
            </a:fld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901700" y="1384300"/>
            <a:ext cx="101473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Дано:</a:t>
            </a:r>
          </a:p>
          <a:p>
            <a:r>
              <a:rPr lang="ru-RU" sz="2400" b="1" dirty="0"/>
              <a:t> </a:t>
            </a:r>
            <a:r>
              <a:rPr lang="ru-RU" sz="2400" b="1" dirty="0" smtClean="0"/>
              <a:t>      </a:t>
            </a:r>
            <a:r>
              <a:rPr lang="en-US" sz="2400" b="1" dirty="0" smtClean="0"/>
              <a:t>X</a:t>
            </a:r>
            <a:r>
              <a:rPr lang="en-US" sz="2400" dirty="0" smtClean="0"/>
              <a:t> – </a:t>
            </a:r>
            <a:r>
              <a:rPr lang="ru-RU" sz="2400" dirty="0" smtClean="0"/>
              <a:t>пространство объектов</a:t>
            </a:r>
          </a:p>
          <a:p>
            <a:pPr lvl="1"/>
            <a:r>
              <a:rPr lang="ru-RU" sz="2400" dirty="0" smtClean="0"/>
              <a:t>    </a:t>
            </a:r>
            <a:r>
              <a:rPr lang="en-US" sz="2400" dirty="0" smtClean="0"/>
              <a:t>– </a:t>
            </a:r>
            <a:r>
              <a:rPr lang="ru-RU" sz="2400" dirty="0" smtClean="0"/>
              <a:t>обучающая выборка</a:t>
            </a:r>
            <a:r>
              <a:rPr lang="en-US" sz="2400" dirty="0" smtClean="0"/>
              <a:t>; l = 1…L</a:t>
            </a:r>
          </a:p>
          <a:p>
            <a:pPr lvl="1"/>
            <a:r>
              <a:rPr lang="el-GR" sz="2400" dirty="0" smtClean="0"/>
              <a:t>ρ</a:t>
            </a:r>
            <a:r>
              <a:rPr lang="ru-RU" sz="2400" dirty="0" smtClean="0"/>
              <a:t> - функция расстояния между объектами</a:t>
            </a:r>
          </a:p>
          <a:p>
            <a:endParaRPr lang="ru-RU" sz="2400" dirty="0" smtClean="0"/>
          </a:p>
          <a:p>
            <a:r>
              <a:rPr lang="ru-RU" sz="2400" b="1" dirty="0" smtClean="0"/>
              <a:t>Найти: </a:t>
            </a:r>
          </a:p>
          <a:p>
            <a:r>
              <a:rPr lang="ru-RU" sz="2400" dirty="0" smtClean="0"/>
              <a:t>       </a:t>
            </a:r>
            <a:r>
              <a:rPr lang="en-US" sz="2400" b="1" dirty="0" smtClean="0"/>
              <a:t>Y</a:t>
            </a:r>
            <a:r>
              <a:rPr lang="en-US" sz="2400" dirty="0" smtClean="0"/>
              <a:t> – </a:t>
            </a:r>
            <a:r>
              <a:rPr lang="ru-RU" sz="2400" dirty="0" smtClean="0"/>
              <a:t>множество кластеров и</a:t>
            </a:r>
          </a:p>
          <a:p>
            <a:r>
              <a:rPr lang="ru-RU" sz="2400" dirty="0" smtClean="0"/>
              <a:t>       а:  </a:t>
            </a:r>
            <a:r>
              <a:rPr lang="en-US" sz="2400" b="1" dirty="0" smtClean="0"/>
              <a:t>X</a:t>
            </a:r>
            <a:r>
              <a:rPr lang="en-US" sz="2400" dirty="0" smtClean="0"/>
              <a:t> → </a:t>
            </a:r>
            <a:r>
              <a:rPr lang="en-US" sz="2400" b="1" dirty="0" smtClean="0"/>
              <a:t>Y</a:t>
            </a:r>
            <a:r>
              <a:rPr lang="en-US" sz="2400" dirty="0" smtClean="0"/>
              <a:t> – </a:t>
            </a:r>
            <a:r>
              <a:rPr lang="ru-RU" sz="2400" dirty="0" smtClean="0"/>
              <a:t>алгоритм кластеризации, такой, что:</a:t>
            </a:r>
          </a:p>
          <a:p>
            <a:r>
              <a:rPr lang="ru-RU" sz="2400" dirty="0"/>
              <a:t>	</a:t>
            </a:r>
            <a:r>
              <a:rPr lang="ru-RU" sz="2400" dirty="0" smtClean="0"/>
              <a:t>- каждый кластер состоит из близких объектов</a:t>
            </a:r>
          </a:p>
          <a:p>
            <a:r>
              <a:rPr lang="ru-RU" sz="2400" dirty="0"/>
              <a:t>	</a:t>
            </a:r>
            <a:r>
              <a:rPr lang="ru-RU" sz="2400" dirty="0" smtClean="0"/>
              <a:t>- объекты разных кластеров существенно различны</a:t>
            </a:r>
            <a:endParaRPr lang="ru-RU" sz="2400" dirty="0"/>
          </a:p>
          <a:p>
            <a:endParaRPr lang="ru-RU" sz="2400" dirty="0"/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4141009"/>
              </p:ext>
            </p:extLst>
          </p:nvPr>
        </p:nvGraphicFramePr>
        <p:xfrm>
          <a:off x="1371601" y="2115541"/>
          <a:ext cx="368300" cy="459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55" name="Формула" r:id="rId3" imgW="203040" imgH="253800" progId="Equation.3">
                  <p:embed/>
                </p:oleObj>
              </mc:Choice>
              <mc:Fallback>
                <p:oleObj name="Формула" r:id="rId3" imgW="203040" imgH="253800" progId="Equation.3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1" y="2115541"/>
                        <a:ext cx="368300" cy="4593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100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НИУ "МЭИ", Каф. УиИ, 2018-2020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FB3D-FCB6-4F02-96CD-8C0D52B29842}" type="slidenum">
              <a:rPr lang="ru-RU" smtClean="0"/>
              <a:t>30</a:t>
            </a:fld>
            <a:endParaRPr lang="ru-RU"/>
          </a:p>
        </p:txBody>
      </p:sp>
      <p:sp>
        <p:nvSpPr>
          <p:cNvPr id="27" name="Заголовок 1"/>
          <p:cNvSpPr>
            <a:spLocks noGrp="1"/>
          </p:cNvSpPr>
          <p:nvPr>
            <p:ph type="title"/>
          </p:nvPr>
        </p:nvSpPr>
        <p:spPr>
          <a:xfrm>
            <a:off x="290283" y="0"/>
            <a:ext cx="11713034" cy="694418"/>
          </a:xfrm>
        </p:spPr>
        <p:txBody>
          <a:bodyPr>
            <a:noAutofit/>
          </a:bodyPr>
          <a:lstStyle/>
          <a:p>
            <a:r>
              <a:rPr lang="en-US" sz="36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U-matrix</a:t>
            </a:r>
            <a:endParaRPr lang="ru-RU" sz="36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5340" y="875068"/>
            <a:ext cx="109423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Для решения задачи кластеризации строится </a:t>
            </a:r>
            <a:r>
              <a:rPr lang="en-US" dirty="0" smtClean="0"/>
              <a:t>U</a:t>
            </a:r>
            <a:r>
              <a:rPr lang="ru-RU" dirty="0" smtClean="0"/>
              <a:t>-матрица – унифицированная матрица расстояний (</a:t>
            </a:r>
            <a:r>
              <a:rPr lang="en-US" dirty="0" smtClean="0"/>
              <a:t>unified distance matrix)</a:t>
            </a:r>
            <a:r>
              <a:rPr lang="ru-RU" dirty="0" smtClean="0"/>
              <a:t>. </a:t>
            </a:r>
            <a:r>
              <a:rPr lang="ru-RU" dirty="0"/>
              <a:t>Это разновидность визуализации карт </a:t>
            </a:r>
            <a:r>
              <a:rPr lang="ru-RU" dirty="0" err="1"/>
              <a:t>Кохонена</a:t>
            </a:r>
            <a:r>
              <a:rPr lang="ru-RU" dirty="0"/>
              <a:t>, где вместе со значениями нейронов показывается расстояние между ними. Таким образом можно легко можно определить, где кластеры соприкасаются, а где проходит граница. 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013460" y="4236720"/>
            <a:ext cx="107441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Здесь черные точки – нейроны. Чем темнее ячейка, тем больше расстояние между данными нейронами в матрице </a:t>
            </a:r>
            <a:r>
              <a:rPr lang="en-US" dirty="0" smtClean="0"/>
              <a:t>W </a:t>
            </a:r>
            <a:r>
              <a:rPr lang="ru-RU" dirty="0" smtClean="0"/>
              <a:t>и соответственно, разрывами между объектами выборки </a:t>
            </a:r>
            <a:r>
              <a:rPr lang="en-US" dirty="0" smtClean="0"/>
              <a:t>X</a:t>
            </a:r>
          </a:p>
          <a:p>
            <a:r>
              <a:rPr lang="ru-RU" dirty="0" smtClean="0"/>
              <a:t>Таким образом, светлые области можно рассматривать как кластеры, темные – как </a:t>
            </a:r>
            <a:r>
              <a:rPr lang="ru-RU" dirty="0" err="1" smtClean="0"/>
              <a:t>межкластерное</a:t>
            </a:r>
            <a:r>
              <a:rPr lang="ru-RU" dirty="0" smtClean="0"/>
              <a:t> пространство. </a:t>
            </a:r>
            <a:endParaRPr lang="ru-RU" dirty="0"/>
          </a:p>
        </p:txBody>
      </p:sp>
      <p:pic>
        <p:nvPicPr>
          <p:cNvPr id="60420" name="Picture 4" descr="figure6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015" y="2295373"/>
            <a:ext cx="3838575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2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46744" y="103869"/>
            <a:ext cx="11713034" cy="694418"/>
          </a:xfrm>
        </p:spPr>
        <p:txBody>
          <a:bodyPr>
            <a:noAutofit/>
          </a:bodyPr>
          <a:lstStyle/>
          <a:p>
            <a:r>
              <a:rPr lang="ru-RU" sz="36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Особенности задачи кластеризации</a:t>
            </a:r>
            <a:endParaRPr lang="ru-RU" sz="36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НИУ "МЭИ", Каф. УИТ, 2018-2021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FB3D-FCB6-4F02-96CD-8C0D52B29842}" type="slidenum">
              <a:rPr lang="ru-RU" smtClean="0"/>
              <a:t>4</a:t>
            </a:fld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901700" y="1384300"/>
            <a:ext cx="101473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Решение задачи кластеризации принципиально неоднозначно:</a:t>
            </a:r>
          </a:p>
          <a:p>
            <a:endParaRPr lang="ru-RU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Точной постановки задачи кластеризации нет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Существует множество критериев качества кластеризации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Число кластеров </a:t>
            </a:r>
            <a:r>
              <a:rPr lang="en-US" sz="2400" dirty="0" smtClean="0"/>
              <a:t>|Y|</a:t>
            </a:r>
            <a:r>
              <a:rPr lang="ru-RU" sz="2400" dirty="0" smtClean="0"/>
              <a:t> заранее, как правило, не известно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Результат кластеризации существенно зависит от метрики </a:t>
            </a:r>
            <a:r>
              <a:rPr lang="el-GR" sz="2400" dirty="0" smtClean="0"/>
              <a:t>ρ</a:t>
            </a:r>
            <a:r>
              <a:rPr lang="ru-RU" sz="2400" dirty="0" smtClean="0"/>
              <a:t>, которую эксперт задает субъективно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4975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46744" y="103869"/>
            <a:ext cx="11713034" cy="694418"/>
          </a:xfrm>
        </p:spPr>
        <p:txBody>
          <a:bodyPr>
            <a:noAutofit/>
          </a:bodyPr>
          <a:lstStyle/>
          <a:p>
            <a:r>
              <a:rPr lang="ru-RU" sz="36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Цели кластеризации</a:t>
            </a:r>
            <a:endParaRPr lang="ru-RU" sz="36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НИУ "МЭИ", Каф. УИТ, 2018-2021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FB3D-FCB6-4F02-96CD-8C0D52B29842}" type="slidenum">
              <a:rPr lang="ru-RU" smtClean="0"/>
              <a:t>5</a:t>
            </a:fld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09600" y="850900"/>
            <a:ext cx="112268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Понимание данных путём выявления кластерной структуры. </a:t>
            </a:r>
            <a:r>
              <a:rPr lang="ru-RU" sz="2000" dirty="0"/>
              <a:t>Разбиение выборки на группы схожих объектов позволяет упростить дальнейшую обработку данных и принятия решений, применяя к каждому кластеру свой метод анализа (стратегия «разделяй и властвуй</a:t>
            </a:r>
            <a:r>
              <a:rPr lang="ru-RU" sz="2000" dirty="0" smtClean="0"/>
              <a:t>»).</a:t>
            </a:r>
          </a:p>
          <a:p>
            <a:endParaRPr lang="ru-RU" sz="2000" dirty="0"/>
          </a:p>
          <a:p>
            <a:r>
              <a:rPr lang="ru-RU" sz="2000" b="1" dirty="0"/>
              <a:t>Сжатие данных</a:t>
            </a:r>
            <a:r>
              <a:rPr lang="ru-RU" sz="2000" dirty="0"/>
              <a:t>. Если исходная выборка избыточно большая, то можно сократить её, оставив по одному наиболее типичному представителю от каждого кластера</a:t>
            </a:r>
            <a:r>
              <a:rPr lang="ru-RU" sz="2000" dirty="0" smtClean="0"/>
              <a:t>.</a:t>
            </a:r>
          </a:p>
          <a:p>
            <a:endParaRPr lang="ru-RU" sz="2000" dirty="0"/>
          </a:p>
          <a:p>
            <a:r>
              <a:rPr lang="ru-RU" sz="2000" b="1" dirty="0"/>
              <a:t>Обнаружение новизны </a:t>
            </a:r>
            <a:r>
              <a:rPr lang="ru-RU" sz="2000" dirty="0"/>
              <a:t>(</a:t>
            </a:r>
            <a:r>
              <a:rPr lang="ru-RU" sz="2000" dirty="0" err="1"/>
              <a:t>novelty</a:t>
            </a:r>
            <a:r>
              <a:rPr lang="ru-RU" sz="2000" dirty="0"/>
              <a:t> </a:t>
            </a:r>
            <a:r>
              <a:rPr lang="ru-RU" sz="2000" dirty="0" err="1"/>
              <a:t>detection</a:t>
            </a:r>
            <a:r>
              <a:rPr lang="ru-RU" sz="2000" dirty="0"/>
              <a:t>). Выделяются нетипичные объекты, которые не удаётся присоединить ни к одному из кластеров</a:t>
            </a:r>
            <a:r>
              <a:rPr lang="ru-RU" sz="2000" dirty="0" smtClean="0"/>
              <a:t>.</a:t>
            </a:r>
          </a:p>
          <a:p>
            <a:endParaRPr lang="ru-RU" sz="2000" dirty="0" smtClean="0"/>
          </a:p>
          <a:p>
            <a:r>
              <a:rPr lang="ru-RU" sz="2000" b="1" dirty="0" smtClean="0"/>
              <a:t>Построение иерархии множества объектов </a:t>
            </a:r>
            <a:r>
              <a:rPr lang="ru-RU" sz="2000" dirty="0" smtClean="0"/>
              <a:t>(задача таксономии)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8395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46744" y="103869"/>
            <a:ext cx="11713034" cy="694418"/>
          </a:xfrm>
        </p:spPr>
        <p:txBody>
          <a:bodyPr>
            <a:noAutofit/>
          </a:bodyPr>
          <a:lstStyle/>
          <a:p>
            <a:r>
              <a:rPr lang="ru-RU" sz="36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Примеры кластерных структур</a:t>
            </a:r>
            <a:endParaRPr lang="ru-RU" sz="36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НИУ "МЭИ", Каф. УИТ, 2018-2021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FB3D-FCB6-4F02-96CD-8C0D52B29842}" type="slidenum">
              <a:rPr lang="ru-RU" smtClean="0"/>
              <a:t>6</a:t>
            </a:fld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6" t="32640" r="18792" b="12673"/>
          <a:stretch/>
        </p:blipFill>
        <p:spPr bwMode="auto">
          <a:xfrm>
            <a:off x="1972169" y="1092200"/>
            <a:ext cx="8247662" cy="462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973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46744" y="103869"/>
            <a:ext cx="11713034" cy="694418"/>
          </a:xfrm>
        </p:spPr>
        <p:txBody>
          <a:bodyPr>
            <a:noAutofit/>
          </a:bodyPr>
          <a:lstStyle/>
          <a:p>
            <a:r>
              <a:rPr lang="ru-RU" sz="36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Примеры кластерных структур</a:t>
            </a:r>
            <a:endParaRPr lang="ru-RU" sz="36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НИУ "МЭИ", Каф. УИТ, 2018-2021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FB3D-FCB6-4F02-96CD-8C0D52B29842}" type="slidenum">
              <a:rPr lang="ru-RU" smtClean="0"/>
              <a:t>7</a:t>
            </a:fld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0" t="31597" r="17460" b="11459"/>
          <a:stretch/>
        </p:blipFill>
        <p:spPr bwMode="auto">
          <a:xfrm>
            <a:off x="1752600" y="977900"/>
            <a:ext cx="8686800" cy="476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275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46744" y="103869"/>
            <a:ext cx="11713034" cy="694418"/>
          </a:xfrm>
        </p:spPr>
        <p:txBody>
          <a:bodyPr>
            <a:noAutofit/>
          </a:bodyPr>
          <a:lstStyle/>
          <a:p>
            <a:r>
              <a:rPr lang="ru-RU" sz="36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Примеры кластерных структур</a:t>
            </a:r>
            <a:endParaRPr lang="ru-RU" sz="36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НИУ "МЭИ", Каф. УИТ, 2018-2021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FB3D-FCB6-4F02-96CD-8C0D52B29842}" type="slidenum">
              <a:rPr lang="ru-RU" smtClean="0"/>
              <a:t>8</a:t>
            </a:fld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0" t="32292" r="17460" b="30671"/>
          <a:stretch/>
        </p:blipFill>
        <p:spPr bwMode="auto">
          <a:xfrm>
            <a:off x="1881187" y="965200"/>
            <a:ext cx="842962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28687" y="4318000"/>
            <a:ext cx="10629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Каждый метод кластеризации имеет свои ограничения и выделяет кластеры лишь некоторых типов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Понятие «тип кластерной структуры» зависит от метода и не имеет формального определения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943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46744" y="103869"/>
            <a:ext cx="11713034" cy="694418"/>
          </a:xfrm>
        </p:spPr>
        <p:txBody>
          <a:bodyPr>
            <a:noAutofit/>
          </a:bodyPr>
          <a:lstStyle/>
          <a:p>
            <a:r>
              <a:rPr lang="ru-RU" sz="36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Проблема чувствительности к метрике</a:t>
            </a:r>
            <a:endParaRPr lang="ru-RU" sz="36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НИУ "МЭИ", Каф. УИТ, 2018-2021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FB3D-FCB6-4F02-96CD-8C0D52B29842}" type="slidenum">
              <a:rPr lang="ru-RU" smtClean="0"/>
              <a:t>9</a:t>
            </a:fld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550" y="1025998"/>
            <a:ext cx="4679793" cy="2270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896" y="3534027"/>
            <a:ext cx="4535203" cy="2574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86600" y="1765300"/>
            <a:ext cx="2017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 – девушки</a:t>
            </a:r>
          </a:p>
          <a:p>
            <a:r>
              <a:rPr lang="en-US" dirty="0" smtClean="0"/>
              <a:t>B</a:t>
            </a:r>
            <a:r>
              <a:rPr lang="ru-RU" dirty="0" smtClean="0"/>
              <a:t> – молодые люди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7028268" y="4343400"/>
            <a:ext cx="25789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После перенормировки</a:t>
            </a:r>
          </a:p>
          <a:p>
            <a:r>
              <a:rPr lang="ru-RU" dirty="0" smtClean="0"/>
              <a:t>(сжали ось «Вес» вдвое)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918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9842</TotalTime>
  <Words>1504</Words>
  <Application>Microsoft Office PowerPoint</Application>
  <PresentationFormat>Широкоэкранный</PresentationFormat>
  <Paragraphs>269</Paragraphs>
  <Slides>30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Arial</vt:lpstr>
      <vt:lpstr>Calibri</vt:lpstr>
      <vt:lpstr>Cambria Math</vt:lpstr>
      <vt:lpstr>Тема Office</vt:lpstr>
      <vt:lpstr>Формула</vt:lpstr>
      <vt:lpstr>Кластеризация данных</vt:lpstr>
      <vt:lpstr>Что такое кластеризация?</vt:lpstr>
      <vt:lpstr>Постановка задачи кластеризации</vt:lpstr>
      <vt:lpstr>Особенности задачи кластеризации</vt:lpstr>
      <vt:lpstr>Цели кластеризации</vt:lpstr>
      <vt:lpstr>Примеры кластерных структур</vt:lpstr>
      <vt:lpstr>Примеры кластерных структур</vt:lpstr>
      <vt:lpstr>Примеры кластерных структур</vt:lpstr>
      <vt:lpstr>Проблема чувствительности к метрике</vt:lpstr>
      <vt:lpstr>Качество кластеризации</vt:lpstr>
      <vt:lpstr>Алгоритмы кластеризации</vt:lpstr>
      <vt:lpstr>Иерархические алгоритмы кластеризации</vt:lpstr>
      <vt:lpstr>Иерархические алгоритмы кластеризации</vt:lpstr>
      <vt:lpstr>Иерархические алгоритмы кластеризации</vt:lpstr>
      <vt:lpstr>Иерархические алгоритмы кластеризации</vt:lpstr>
      <vt:lpstr>Иерархические алгоритмы кластеризации</vt:lpstr>
      <vt:lpstr>Основные свойства иерархической кластеризации</vt:lpstr>
      <vt:lpstr>Выводы и рекомендации</vt:lpstr>
      <vt:lpstr>EM-алгоритм. Предпосылки</vt:lpstr>
      <vt:lpstr>EM-алгоритм</vt:lpstr>
      <vt:lpstr>EM-алгоритм</vt:lpstr>
      <vt:lpstr>Метод к-средних (k-means)</vt:lpstr>
      <vt:lpstr>Недостатки метода (k-means)</vt:lpstr>
      <vt:lpstr>Семейство алгоритмов FOREL (ФОРмальный ЭЛемент)</vt:lpstr>
      <vt:lpstr>Визуализация алгоритма семейства FOREL </vt:lpstr>
      <vt:lpstr>Свойства алгоритма FOREL</vt:lpstr>
      <vt:lpstr>Самоорганизующиеся карты Кохонена</vt:lpstr>
      <vt:lpstr>Самоорганизующиеся карты Кохонена. Алгоритм</vt:lpstr>
      <vt:lpstr>Самоорганизующиеся карты Кохонена. Топология сети</vt:lpstr>
      <vt:lpstr>U-matrix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</dc:title>
  <dc:creator>Администратор</dc:creator>
  <cp:lastModifiedBy>Andrey Mm</cp:lastModifiedBy>
  <cp:revision>208</cp:revision>
  <dcterms:created xsi:type="dcterms:W3CDTF">2017-09-07T11:29:30Z</dcterms:created>
  <dcterms:modified xsi:type="dcterms:W3CDTF">2021-10-27T06:16:31Z</dcterms:modified>
</cp:coreProperties>
</file>