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92" d="100"/>
          <a:sy n="92" d="100"/>
        </p:scale>
        <p:origin x="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353E-8CD1-4817-B75B-1469A61703F7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0CB9-7502-4BFD-AEAF-C4D1C46BE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5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353E-8CD1-4817-B75B-1469A61703F7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0CB9-7502-4BFD-AEAF-C4D1C46BE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31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353E-8CD1-4817-B75B-1469A61703F7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0CB9-7502-4BFD-AEAF-C4D1C46BE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04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353E-8CD1-4817-B75B-1469A61703F7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0CB9-7502-4BFD-AEAF-C4D1C46BE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353E-8CD1-4817-B75B-1469A61703F7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0CB9-7502-4BFD-AEAF-C4D1C46BE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25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353E-8CD1-4817-B75B-1469A61703F7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0CB9-7502-4BFD-AEAF-C4D1C46BE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1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353E-8CD1-4817-B75B-1469A61703F7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0CB9-7502-4BFD-AEAF-C4D1C46BE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4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353E-8CD1-4817-B75B-1469A61703F7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0CB9-7502-4BFD-AEAF-C4D1C46BE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9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353E-8CD1-4817-B75B-1469A61703F7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0CB9-7502-4BFD-AEAF-C4D1C46BE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4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353E-8CD1-4817-B75B-1469A61703F7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0CB9-7502-4BFD-AEAF-C4D1C46BE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05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353E-8CD1-4817-B75B-1469A61703F7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0CB9-7502-4BFD-AEAF-C4D1C46BE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2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6353E-8CD1-4817-B75B-1469A61703F7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60CB9-7502-4BFD-AEAF-C4D1C46BE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30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20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0.pn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15.w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5.wmf"/><Relationship Id="rId3" Type="http://schemas.openxmlformats.org/officeDocument/2006/relationships/image" Target="../media/image27.pn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0.png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274642"/>
            <a:ext cx="10972800" cy="1583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i="1" dirty="0">
                <a:solidFill>
                  <a:srgbClr val="0070C0"/>
                </a:solidFill>
              </a:rPr>
              <a:t>Интеллектуальный</a:t>
            </a:r>
            <a:r>
              <a:rPr lang="ru-RU" sz="4800" i="1" dirty="0" smtClean="0">
                <a:solidFill>
                  <a:srgbClr val="0070C0"/>
                </a:solidFill>
              </a:rPr>
              <a:t> анализ текстов</a:t>
            </a:r>
            <a:endParaRPr lang="ru-RU" sz="4800" i="1" dirty="0">
              <a:solidFill>
                <a:srgbClr val="0070C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9600" y="3556004"/>
            <a:ext cx="10972800" cy="2570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Курс «Интеллектуальные информационные системы»</a:t>
            </a:r>
          </a:p>
          <a:p>
            <a:r>
              <a:rPr lang="ru-RU" dirty="0" smtClean="0"/>
              <a:t>Кафедра управления и интеллектуальных технологий </a:t>
            </a:r>
          </a:p>
          <a:p>
            <a:r>
              <a:rPr lang="ru-RU" dirty="0" smtClean="0"/>
              <a:t>НИУ «МЭИ»</a:t>
            </a:r>
          </a:p>
          <a:p>
            <a:r>
              <a:rPr lang="ru-RU" dirty="0" smtClean="0"/>
              <a:t>Осень 2021 г.</a:t>
            </a:r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</p:spPr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</p:spPr>
        <p:txBody>
          <a:bodyPr/>
          <a:lstStyle/>
          <a:p>
            <a:fld id="{42B5FB3D-FCB6-4F02-96CD-8C0D52B298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324"/>
          </a:xfrm>
        </p:spPr>
        <p:txBody>
          <a:bodyPr>
            <a:noAutofit/>
          </a:bodyPr>
          <a:lstStyle/>
          <a:p>
            <a:r>
              <a:rPr lang="ru-RU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Предварительная обработка документов</a:t>
            </a:r>
          </a:p>
        </p:txBody>
      </p:sp>
      <p:pic>
        <p:nvPicPr>
          <p:cNvPr id="4" name="Объект 3" descr="Описание: Рисунок3_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5" y="1062681"/>
            <a:ext cx="10735961" cy="49921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467" y="159180"/>
            <a:ext cx="11598876" cy="582226"/>
          </a:xfrm>
        </p:spPr>
        <p:txBody>
          <a:bodyPr>
            <a:noAutofit/>
          </a:bodyPr>
          <a:lstStyle/>
          <a:p>
            <a:r>
              <a:rPr lang="ru-RU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Стемминг</a:t>
            </a: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отсечение </a:t>
            </a: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стоп-слов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07129" y="6419139"/>
            <a:ext cx="3860800" cy="365125"/>
          </a:xfrm>
        </p:spPr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11</a:t>
            </a:fld>
            <a:endParaRPr lang="ru-RU"/>
          </a:p>
        </p:txBody>
      </p:sp>
      <p:pic>
        <p:nvPicPr>
          <p:cNvPr id="4" name="Рисунок 3" descr="Описание: text_ste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44" y="760526"/>
            <a:ext cx="4361969" cy="58411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58815" y="889687"/>
            <a:ext cx="62966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Стемминг</a:t>
            </a:r>
            <a:r>
              <a:rPr lang="ru-RU" sz="2400" dirty="0"/>
              <a:t> — это процесс нахождения основы слова для заданного исходного слова. Основа слова не обязательно совпадает с морфологическим корнем слова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Наиболее известный алгоритм – Алгоритм Портера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8815" y="3681114"/>
            <a:ext cx="6296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Стоп-слова </a:t>
            </a:r>
            <a:r>
              <a:rPr lang="en-US" sz="2400" dirty="0" smtClean="0"/>
              <a:t>(</a:t>
            </a:r>
            <a:r>
              <a:rPr lang="ru-RU" sz="2400" dirty="0" smtClean="0"/>
              <a:t>шумовые слова) – слова, не несущие смысловой нагрузки – частицы, предлоги, местоимения,..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232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632301" y="936091"/>
          <a:ext cx="10526411" cy="4241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791"/>
                <a:gridCol w="4339620"/>
              </a:tblGrid>
              <a:tr h="4405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Формула</a:t>
                      </a:r>
                      <a:endParaRPr lang="ru-RU" dirty="0"/>
                    </a:p>
                  </a:txBody>
                  <a:tcPr/>
                </a:tc>
              </a:tr>
              <a:tr h="6564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8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97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1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017" y="115587"/>
            <a:ext cx="10515600" cy="704918"/>
          </a:xfrm>
        </p:spPr>
        <p:txBody>
          <a:bodyPr>
            <a:normAutofit/>
          </a:bodyPr>
          <a:lstStyle/>
          <a:p>
            <a:r>
              <a:rPr lang="ru-RU" sz="4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Определение весов терминов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7759184" y="2082101"/>
          <a:ext cx="809645" cy="392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Уравнение" r:id="rId3" imgW="609336" imgH="291973" progId="Equation.3">
                  <p:embed/>
                </p:oleObj>
              </mc:Choice>
              <mc:Fallback>
                <p:oleObj name="Уравнение" r:id="rId3" imgW="609336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184" y="2082101"/>
                        <a:ext cx="809645" cy="3921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7759186" y="1383755"/>
          <a:ext cx="1483967" cy="640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Уравнение" r:id="rId5" imgW="1320227" imgH="571252" progId="Equation.3">
                  <p:embed/>
                </p:oleObj>
              </mc:Choice>
              <mc:Fallback>
                <p:oleObj name="Уравнение" r:id="rId5" imgW="1320227" imgH="57125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186" y="1383755"/>
                        <a:ext cx="1483967" cy="6405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75099" y="4722906"/>
            <a:ext cx="11368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-138499"/>
            <a:ext cx="10502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/>
          </p:nvPr>
        </p:nvGraphicFramePr>
        <p:xfrm>
          <a:off x="7759183" y="2678225"/>
          <a:ext cx="1635868" cy="685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Уравнение" r:id="rId7" imgW="1294838" imgH="545863" progId="Equation.3">
                  <p:embed/>
                </p:oleObj>
              </mc:Choice>
              <mc:Fallback>
                <p:oleObj name="Уравнение" r:id="rId7" imgW="1294838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183" y="2678225"/>
                        <a:ext cx="1635868" cy="6856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854593" y="3461306"/>
            <a:ext cx="11801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/>
          </p:nvPr>
        </p:nvGraphicFramePr>
        <p:xfrm>
          <a:off x="7759181" y="3639540"/>
          <a:ext cx="2113243" cy="132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Уравнение" r:id="rId9" imgW="1905000" imgH="1193800" progId="Equation.3">
                  <p:embed/>
                </p:oleObj>
              </mc:Choice>
              <mc:Fallback>
                <p:oleObj name="Уравнение" r:id="rId9" imgW="19050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181" y="3639540"/>
                        <a:ext cx="2113243" cy="13207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-138499"/>
            <a:ext cx="11368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2305" y="2093521"/>
            <a:ext cx="5702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altLang="ru-RU" i="1" dirty="0">
                <a:latin typeface="Arial" panose="020B0604020202020204" pitchFamily="34" charset="0"/>
                <a:ea typeface="Times New Roman" panose="02020603050405020304" pitchFamily="18" charset="0"/>
              </a:rPr>
              <a:t>Взвешивание частотой слова (</a:t>
            </a:r>
            <a:r>
              <a:rPr lang="en-US" altLang="ru-RU" i="1" dirty="0">
                <a:latin typeface="Arial" panose="020B0604020202020204" pitchFamily="34" charset="0"/>
                <a:ea typeface="Times New Roman" panose="02020603050405020304" pitchFamily="18" charset="0"/>
              </a:rPr>
              <a:t>term frequencies, </a:t>
            </a:r>
            <a:r>
              <a:rPr lang="en-US" altLang="ru-RU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tf</a:t>
            </a:r>
            <a:r>
              <a:rPr lang="en-US" altLang="ru-RU" i="1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ru-RU" altLang="ru-RU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301" y="1497562"/>
            <a:ext cx="3570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i="1" dirty="0">
                <a:latin typeface="Arial" panose="020B0604020202020204" pitchFamily="34" charset="0"/>
                <a:ea typeface="Times New Roman" panose="02020603050405020304" pitchFamily="18" charset="0"/>
              </a:rPr>
              <a:t>Логическое взвешивание</a:t>
            </a:r>
            <a:endParaRPr lang="ru-RU" altLang="ru-RU" sz="2800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2303" y="2724457"/>
            <a:ext cx="6206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tf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–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idf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- 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</a:rPr>
              <a:t>взвешивание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(term frequencies – inverse </a:t>
            </a:r>
            <a:endParaRPr lang="ru-RU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document 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frequencies)</a:t>
            </a:r>
            <a:endParaRPr lang="ru-RU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2299" y="3884694"/>
            <a:ext cx="2046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tfc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</a:rPr>
              <a:t> - взвешивание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94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632301" y="936091"/>
          <a:ext cx="10526411" cy="3664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4808"/>
                <a:gridCol w="3911603"/>
              </a:tblGrid>
              <a:tr h="4405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Формула</a:t>
                      </a:r>
                      <a:endParaRPr lang="ru-RU" dirty="0"/>
                    </a:p>
                  </a:txBody>
                  <a:tcPr/>
                </a:tc>
              </a:tr>
              <a:tr h="14832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ltc</a:t>
                      </a:r>
                      <a:r>
                        <a:rPr kumimoji="0" lang="ru-RU" sz="1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– взвешивание.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Данный подход заключается в использовании логарифма частоты слова вместо </a:t>
                      </a:r>
                      <a:r>
                        <a:rPr lang="en-US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800" i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ij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Это позволяет сократить характерный для большинства текстовых документов существенный разброс в частотах различных терминов</a:t>
                      </a:r>
                      <a:endParaRPr kumimoji="0" lang="ru-RU" sz="1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40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аtc</a:t>
                      </a:r>
                      <a:r>
                        <a:rPr kumimoji="0" lang="ru-RU" sz="1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– взвешивание.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таком взвешивании веса будут изменяться от 0,5 до 1, что в ряде случаев приводит к улучшению качества классификации, позволяя учесть значимые термины, имеющие редкую встречаемость в конкретной выборке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017" y="115587"/>
            <a:ext cx="10515600" cy="704918"/>
          </a:xfrm>
        </p:spPr>
        <p:txBody>
          <a:bodyPr>
            <a:normAutofit/>
          </a:bodyPr>
          <a:lstStyle/>
          <a:p>
            <a:r>
              <a:rPr lang="ru-RU" sz="4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Определение весов терминов</a:t>
            </a:r>
            <a:r>
              <a:rPr lang="en-US" sz="4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(2)</a:t>
            </a:r>
            <a:endParaRPr lang="ru-RU" sz="4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13</a:t>
            </a:fld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75099" y="4722906"/>
            <a:ext cx="11368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-138499"/>
            <a:ext cx="10502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854593" y="3461306"/>
            <a:ext cx="11801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-138499"/>
            <a:ext cx="11368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/>
          </p:nvPr>
        </p:nvGraphicFramePr>
        <p:xfrm>
          <a:off x="7708678" y="1395259"/>
          <a:ext cx="24669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Уравнение" r:id="rId3" imgW="2463800" imgH="1193800" progId="Equation.3">
                  <p:embed/>
                </p:oleObj>
              </mc:Choice>
              <mc:Fallback>
                <p:oleObj name="Уравнение" r:id="rId3" imgW="24638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678" y="1395259"/>
                        <a:ext cx="2466975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/>
          </p:nvPr>
        </p:nvGraphicFramePr>
        <p:xfrm>
          <a:off x="7470553" y="3113170"/>
          <a:ext cx="29432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Уравнение" r:id="rId5" imgW="2946400" imgH="1193800" progId="Equation.3">
                  <p:embed/>
                </p:oleObj>
              </mc:Choice>
              <mc:Fallback>
                <p:oleObj name="Уравнение" r:id="rId5" imgW="29464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553" y="3113170"/>
                        <a:ext cx="2943225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32305" y="4943242"/>
            <a:ext cx="10214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Кроме взвешивания применяются и другие методы выявления информативных терминов: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Факторный и компонентный анализ (переход к новой системе признаков)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Статистический подход (Хи-квадрат критерий)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Теоретико-информационный подход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3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938"/>
            <a:ext cx="10515600" cy="549275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Факторный анализ (ФА) и Метод Главных Компонент (МГК)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0315"/>
            <a:ext cx="10515600" cy="5116648"/>
          </a:xfrm>
        </p:spPr>
        <p:txBody>
          <a:bodyPr>
            <a:normAutofit/>
          </a:bodyPr>
          <a:lstStyle/>
          <a:p>
            <a:r>
              <a:rPr lang="ru-RU" dirty="0" smtClean="0"/>
              <a:t>ФА: различные признаки являются одним и тем же явлением, следовательно можно создать новые переменные – «факторы», позволяющие «вскрыть» логическую структуру выборки.</a:t>
            </a:r>
          </a:p>
          <a:p>
            <a:r>
              <a:rPr lang="ru-RU" dirty="0" smtClean="0"/>
              <a:t>МГК: переход к новым переменным, которые являются линейной комбинацией исходных.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Проведение снижения размерности с помощью ФА и МГК особенно эффективно для отображения объектов в трехмерное пространство и на плоскость.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9001"/>
            <a:ext cx="10515600" cy="549275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Статистический подход выявления информативных признаков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15</a:t>
            </a:fld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/>
          <a:srcRect l="42925" t="35745" r="24601" b="34109"/>
          <a:stretch/>
        </p:blipFill>
        <p:spPr>
          <a:xfrm>
            <a:off x="826727" y="1488338"/>
            <a:ext cx="6259240" cy="326849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363845" y="1400782"/>
            <a:ext cx="4581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sz="1200" dirty="0" err="1" smtClean="0"/>
              <a:t>ik</a:t>
            </a:r>
            <a:r>
              <a:rPr lang="en-US" dirty="0" smtClean="0"/>
              <a:t> – </a:t>
            </a:r>
            <a:r>
              <a:rPr lang="ru-RU" dirty="0" smtClean="0"/>
              <a:t>клеточная частота – число объектов в выборке, обладающих данным сочетанием переменных </a:t>
            </a:r>
            <a:endParaRPr lang="ru-RU" dirty="0"/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11128447" y="569619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4" name="Объект 43"/>
          <p:cNvGraphicFramePr>
            <a:graphicFrameLocks noChangeAspect="1"/>
          </p:cNvGraphicFramePr>
          <p:nvPr>
            <p:extLst/>
          </p:nvPr>
        </p:nvGraphicFramePr>
        <p:xfrm>
          <a:off x="8717918" y="1986626"/>
          <a:ext cx="669809" cy="27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Уравнение" r:id="rId4" imgW="634449" imgH="266469" progId="Equation.3">
                  <p:embed/>
                </p:oleObj>
              </mc:Choice>
              <mc:Fallback>
                <p:oleObj name="Уравнение" r:id="rId4" imgW="634449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7918" y="1986626"/>
                        <a:ext cx="669809" cy="279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470843" y="2625824"/>
                <a:ext cx="4020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Проверяется гипотеза </a:t>
                </a:r>
                <a:r>
                  <a:rPr lang="en-US" dirty="0" smtClean="0"/>
                  <a:t>H</a:t>
                </a:r>
                <a:r>
                  <a:rPr lang="en-US" sz="1200" dirty="0" smtClean="0"/>
                  <a:t>0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3" y="2625824"/>
                <a:ext cx="40204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366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7636213" y="3252602"/>
            <a:ext cx="155458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>
            <p:extLst/>
          </p:nvPr>
        </p:nvGraphicFramePr>
        <p:xfrm>
          <a:off x="7636212" y="3871614"/>
          <a:ext cx="2052536" cy="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Уравнение" r:id="rId7" imgW="1612900" imgH="546100" progId="Equation.3">
                  <p:embed/>
                </p:oleObj>
              </mc:Choice>
              <mc:Fallback>
                <p:oleObj name="Уравнение" r:id="rId7" imgW="16129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6212" y="3871614"/>
                        <a:ext cx="2052536" cy="69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7636217" y="29578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" name="Объект 49"/>
          <p:cNvGraphicFramePr>
            <a:graphicFrameLocks noChangeAspect="1"/>
          </p:cNvGraphicFramePr>
          <p:nvPr>
            <p:extLst/>
          </p:nvPr>
        </p:nvGraphicFramePr>
        <p:xfrm>
          <a:off x="7634650" y="3107569"/>
          <a:ext cx="35861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Уравнение" r:id="rId9" imgW="3187440" imgH="393480" progId="Equation.3">
                  <p:embed/>
                </p:oleObj>
              </mc:Choice>
              <mc:Fallback>
                <p:oleObj name="Уравнение" r:id="rId9" imgW="3187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4650" y="3107569"/>
                        <a:ext cx="3586162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Объект 51"/>
          <p:cNvGraphicFramePr>
            <a:graphicFrameLocks noChangeAspect="1"/>
          </p:cNvGraphicFramePr>
          <p:nvPr>
            <p:extLst/>
          </p:nvPr>
        </p:nvGraphicFramePr>
        <p:xfrm>
          <a:off x="1770741" y="5239659"/>
          <a:ext cx="390085" cy="3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Уравнение" r:id="rId11" imgW="215619" imgH="266353" progId="Equation.3">
                  <p:embed/>
                </p:oleObj>
              </mc:Choice>
              <mc:Fallback>
                <p:oleObj name="Уравнение" r:id="rId11" imgW="215619" imgH="26635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741" y="5239659"/>
                        <a:ext cx="390085" cy="383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Объект 52"/>
          <p:cNvGraphicFramePr>
            <a:graphicFrameLocks noChangeAspect="1"/>
          </p:cNvGraphicFramePr>
          <p:nvPr>
            <p:extLst/>
          </p:nvPr>
        </p:nvGraphicFramePr>
        <p:xfrm>
          <a:off x="6297525" y="5230406"/>
          <a:ext cx="492886" cy="426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Уравнение" r:id="rId13" imgW="355292" imgH="304536" progId="Equation.3">
                  <p:embed/>
                </p:oleObj>
              </mc:Choice>
              <mc:Fallback>
                <p:oleObj name="Уравнение" r:id="rId13" imgW="355292" imgH="3045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525" y="5230406"/>
                        <a:ext cx="492886" cy="4262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89829" y="4951424"/>
            <a:ext cx="116083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Гипотеза о независимости отвергается с уровнем значимости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l-GR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если рассчитанная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величина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превышает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критическое значение 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5754400" y="1042608"/>
            <a:ext cx="683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54"/>
          <p:cNvSpPr>
            <a:spLocks noChangeArrowheads="1"/>
          </p:cNvSpPr>
          <p:nvPr/>
        </p:nvSpPr>
        <p:spPr bwMode="auto">
          <a:xfrm>
            <a:off x="583659" y="5865473"/>
            <a:ext cx="27836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где </a:t>
            </a:r>
            <a:r>
              <a:rPr lang="en-US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S=(M-1)(K-1)</a:t>
            </a:r>
            <a:endParaRPr lang="ru-RU" alt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9001"/>
            <a:ext cx="10515600" cy="549275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Частный случай Хи-квадрат критерия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16</a:t>
            </a:fld>
            <a:endParaRPr lang="ru-RU"/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11128447" y="569619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7636213" y="3252602"/>
            <a:ext cx="155458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7636217" y="29578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2604" t="58991" r="25729" b="24815"/>
          <a:stretch/>
        </p:blipFill>
        <p:spPr>
          <a:xfrm>
            <a:off x="622300" y="968375"/>
            <a:ext cx="7480880" cy="2152026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838203" y="3467330"/>
          <a:ext cx="7449684" cy="782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Уравнение" r:id="rId4" imgW="5080000" imgH="533400" progId="Equation.3">
                  <p:embed/>
                </p:oleObj>
              </mc:Choice>
              <mc:Fallback>
                <p:oleObj name="Уравнение" r:id="rId4" imgW="50800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3" y="3467330"/>
                        <a:ext cx="7449684" cy="7827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1016005" y="4568402"/>
          <a:ext cx="3681649" cy="73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Уравнение" r:id="rId6" imgW="2641600" imgH="520700" progId="Equation.3">
                  <p:embed/>
                </p:oleObj>
              </mc:Choice>
              <mc:Fallback>
                <p:oleObj name="Уравнение" r:id="rId6" imgW="26416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5" y="4568402"/>
                        <a:ext cx="3681649" cy="731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1016003" y="5196156"/>
          <a:ext cx="3368639" cy="5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Уравнение" r:id="rId8" imgW="2628900" imgH="457200" progId="Equation.3">
                  <p:embed/>
                </p:oleObj>
              </mc:Choice>
              <mc:Fallback>
                <p:oleObj name="Уравнение" r:id="rId8" imgW="2628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3" y="5196156"/>
                        <a:ext cx="3368639" cy="585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1016001" y="5782006"/>
          <a:ext cx="2819403" cy="5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Уравнение" r:id="rId10" imgW="2197100" imgH="457200" progId="Equation.3">
                  <p:embed/>
                </p:oleObj>
              </mc:Choice>
              <mc:Fallback>
                <p:oleObj name="Уравнение" r:id="rId10" imgW="2197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1" y="5782006"/>
                        <a:ext cx="2819403" cy="585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/>
          <p:cNvSpPr>
            <a:spLocks noChangeArrowheads="1"/>
          </p:cNvSpPr>
          <p:nvPr/>
        </p:nvSpPr>
        <p:spPr bwMode="auto">
          <a:xfrm rot="10800000" flipV="1">
            <a:off x="7358925" y="4787722"/>
            <a:ext cx="4082531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Недостатки       - критерия: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Вычислительная сложность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Невысокая точность для редких терминов</a:t>
            </a:r>
          </a:p>
          <a:p>
            <a:endParaRPr lang="ru-RU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/>
          </p:nvPr>
        </p:nvGraphicFramePr>
        <p:xfrm>
          <a:off x="5523988" y="4688868"/>
          <a:ext cx="9731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Уравнение" r:id="rId12" imgW="787320" imgH="393480" progId="Equation.3">
                  <p:embed/>
                </p:oleObj>
              </mc:Choice>
              <mc:Fallback>
                <p:oleObj name="Уравнение" r:id="rId12" imgW="787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3988" y="4688868"/>
                        <a:ext cx="973137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/>
          </p:nvPr>
        </p:nvGraphicFramePr>
        <p:xfrm>
          <a:off x="8790616" y="4729662"/>
          <a:ext cx="306161" cy="372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Уравнение" r:id="rId14" imgW="215619" imgH="266353" progId="Equation.3">
                  <p:embed/>
                </p:oleObj>
              </mc:Choice>
              <mc:Fallback>
                <p:oleObj name="Уравнение" r:id="rId14" imgW="215619" imgH="26635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0616" y="4729662"/>
                        <a:ext cx="306161" cy="3727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345" y="362865"/>
            <a:ext cx="11063515" cy="725715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Критерий взаимной информации (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Mutual information)</a:t>
            </a:r>
            <a:endParaRPr lang="ru-RU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5344" y="1617805"/>
            <a:ext cx="986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Взаимная информация, как среднее количество информации, содержащееся в </a:t>
            </a:r>
            <a:r>
              <a:rPr lang="en-US" dirty="0" smtClean="0"/>
              <a:t>X </a:t>
            </a:r>
            <a:r>
              <a:rPr lang="ru-RU" dirty="0" smtClean="0"/>
              <a:t>относительно </a:t>
            </a:r>
            <a:r>
              <a:rPr lang="en-US" dirty="0" smtClean="0"/>
              <a:t>Q:</a:t>
            </a: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520496" y="2197339"/>
          <a:ext cx="270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Уравнение" r:id="rId3" imgW="1752480" imgH="203040" progId="Equation.3">
                  <p:embed/>
                </p:oleObj>
              </mc:Choice>
              <mc:Fallback>
                <p:oleObj name="Уравнение" r:id="rId3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496" y="2197339"/>
                        <a:ext cx="2701925" cy="31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403600" y="2196964"/>
            <a:ext cx="6381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 smtClean="0"/>
              <a:t>, где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3986009" y="2224466"/>
          <a:ext cx="18335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Уравнение" r:id="rId5" imgW="1333500" imgH="228600" progId="Equation.3">
                  <p:embed/>
                </p:oleObj>
              </mc:Choice>
              <mc:Fallback>
                <p:oleObj name="Уравнение" r:id="rId5" imgW="1333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009" y="2224466"/>
                        <a:ext cx="1833563" cy="31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819570" y="2196964"/>
            <a:ext cx="48310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/>
              <a:t>соответственно энтропия и условная энтропия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/>
          </p:nvPr>
        </p:nvGraphicFramePr>
        <p:xfrm>
          <a:off x="517326" y="2846306"/>
          <a:ext cx="6083401" cy="688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Уравнение" r:id="rId7" imgW="4711700" imgH="533400" progId="Equation.3">
                  <p:embed/>
                </p:oleObj>
              </mc:Choice>
              <mc:Fallback>
                <p:oleObj name="Уравнение" r:id="rId7" imgW="47117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26" y="2846306"/>
                        <a:ext cx="6083401" cy="6882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/>
          </p:nvPr>
        </p:nvGraphicFramePr>
        <p:xfrm>
          <a:off x="517320" y="3922862"/>
          <a:ext cx="6033128" cy="33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Уравнение" r:id="rId9" imgW="5029200" imgH="279400" progId="Equation.3">
                  <p:embed/>
                </p:oleObj>
              </mc:Choice>
              <mc:Fallback>
                <p:oleObj name="Уравнение" r:id="rId9" imgW="5029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20" y="3922862"/>
                        <a:ext cx="6033128" cy="331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/>
          </p:nvPr>
        </p:nvGraphicFramePr>
        <p:xfrm>
          <a:off x="6892030" y="3922862"/>
          <a:ext cx="1861727" cy="457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Уравнение" r:id="rId11" imgW="1586811" imgH="393529" progId="Equation.3">
                  <p:embed/>
                </p:oleObj>
              </mc:Choice>
              <mc:Fallback>
                <p:oleObj name="Уравнение" r:id="rId11" imgW="158681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030" y="3922862"/>
                        <a:ext cx="1861727" cy="457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591943" y="39228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ru-RU" dirty="0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003197" y="4506170"/>
            <a:ext cx="150333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344" y="362865"/>
            <a:ext cx="11322957" cy="725715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Критерий взаимной информации (</a:t>
            </a:r>
            <a:r>
              <a:rPr lang="en-US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Mutual information)</a:t>
            </a: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(2)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18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2634341" y="4990740"/>
          <a:ext cx="1545827" cy="61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Уравнение" r:id="rId3" imgW="1155700" imgH="457200" progId="Equation.3">
                  <p:embed/>
                </p:oleObj>
              </mc:Choice>
              <mc:Fallback>
                <p:oleObj name="Уравнение" r:id="rId3" imgW="1155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4341" y="4990740"/>
                        <a:ext cx="1545827" cy="613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2634341" y="3286904"/>
          <a:ext cx="1545827" cy="61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Уравнение" r:id="rId5" imgW="1155700" imgH="457200" progId="Equation.3">
                  <p:embed/>
                </p:oleObj>
              </mc:Choice>
              <mc:Fallback>
                <p:oleObj name="Уравнение" r:id="rId5" imgW="1155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4341" y="3286904"/>
                        <a:ext cx="1545827" cy="613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2685447" y="4145465"/>
          <a:ext cx="1494724" cy="61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Уравнение" r:id="rId7" imgW="1117600" imgH="457200" progId="Equation.3">
                  <p:embed/>
                </p:oleObj>
              </mc:Choice>
              <mc:Fallback>
                <p:oleObj name="Уравнение" r:id="rId7" imgW="1117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5447" y="4145465"/>
                        <a:ext cx="1494724" cy="613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318704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/>
          </p:nvPr>
        </p:nvGraphicFramePr>
        <p:xfrm>
          <a:off x="644323" y="1315961"/>
          <a:ext cx="6912180" cy="1619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Уравнение" r:id="rId9" imgW="4838700" imgH="1130300" progId="Equation.3">
                  <p:embed/>
                </p:oleObj>
              </mc:Choice>
              <mc:Fallback>
                <p:oleObj name="Уравнение" r:id="rId9" imgW="4838700" imgH="1130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23" y="1315961"/>
                        <a:ext cx="6912180" cy="16191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/>
          </p:nvPr>
        </p:nvGraphicFramePr>
        <p:xfrm>
          <a:off x="5543338" y="2459033"/>
          <a:ext cx="4026335" cy="76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Уравнение" r:id="rId11" imgW="2540000" imgH="482600" progId="Equation.3">
                  <p:embed/>
                </p:oleObj>
              </mc:Choice>
              <mc:Fallback>
                <p:oleObj name="Уравнение" r:id="rId11" imgW="2540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338" y="2459033"/>
                        <a:ext cx="4026335" cy="76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авая фигурная скобка 25"/>
          <p:cNvSpPr/>
          <p:nvPr/>
        </p:nvSpPr>
        <p:spPr>
          <a:xfrm>
            <a:off x="4705916" y="2156213"/>
            <a:ext cx="351621" cy="3888596"/>
          </a:xfrm>
          <a:prstGeom prst="rightBrace">
            <a:avLst>
              <a:gd name="adj1" fmla="val 8333"/>
              <a:gd name="adj2" fmla="val 321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/>
          </p:nvPr>
        </p:nvGraphicFramePr>
        <p:xfrm>
          <a:off x="6730052" y="4066224"/>
          <a:ext cx="3023423" cy="618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Уравнение" r:id="rId13" imgW="2565400" imgH="520700" progId="Equation.3">
                  <p:embed/>
                </p:oleObj>
              </mc:Choice>
              <mc:Fallback>
                <p:oleObj name="Уравнение" r:id="rId13" imgW="25654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0052" y="4066224"/>
                        <a:ext cx="3023423" cy="6181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/>
          </p:nvPr>
        </p:nvGraphicFramePr>
        <p:xfrm>
          <a:off x="6730051" y="4806320"/>
          <a:ext cx="2769724" cy="538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Уравнение" r:id="rId15" imgW="2349500" imgH="457200" progId="Equation.3">
                  <p:embed/>
                </p:oleObj>
              </mc:Choice>
              <mc:Fallback>
                <p:oleObj name="Уравнение" r:id="rId15" imgW="2349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0051" y="4806320"/>
                        <a:ext cx="2769724" cy="5382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трелка вниз 30"/>
          <p:cNvSpPr/>
          <p:nvPr/>
        </p:nvSpPr>
        <p:spPr>
          <a:xfrm>
            <a:off x="7823199" y="3478449"/>
            <a:ext cx="538648" cy="447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057537" y="5514891"/>
            <a:ext cx="680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Данный критерий, в отличие от Хи-квадрат, большие веса дает редким признакам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1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Векторное представление слова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или </a:t>
            </a:r>
            <a:r>
              <a:rPr lang="en-US" dirty="0" smtClean="0"/>
              <a:t>word embedding – </a:t>
            </a:r>
            <a:r>
              <a:rPr lang="ru-RU" dirty="0" smtClean="0"/>
              <a:t>как из слова получить вектор?</a:t>
            </a:r>
          </a:p>
          <a:p>
            <a:r>
              <a:rPr lang="ru-RU" sz="2400" dirty="0" smtClean="0"/>
              <a:t>Взять вектор размерностью = длине словаря, каждое слово в словаре – вектор, состоящий из 0 и одной 1 на соответствующей позиции (</a:t>
            </a:r>
            <a:r>
              <a:rPr lang="en-US" sz="2400" dirty="0" smtClean="0"/>
              <a:t>one-hot encoding, OHE)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‘</a:t>
            </a:r>
            <a:r>
              <a:rPr lang="ru-RU" sz="2400" dirty="0" smtClean="0"/>
              <a:t>стол</a:t>
            </a:r>
            <a:r>
              <a:rPr lang="en-US" sz="2400" dirty="0" smtClean="0"/>
              <a:t>’</a:t>
            </a:r>
            <a:r>
              <a:rPr lang="ru-RU" sz="2400" dirty="0" smtClean="0"/>
              <a:t> = </a:t>
            </a:r>
            <a:r>
              <a:rPr lang="en-US" sz="2400" dirty="0" smtClean="0"/>
              <a:t>[0,0,0,0,0,1,0,0,0,0,0,0,0,0,0]</a:t>
            </a:r>
          </a:p>
          <a:p>
            <a:pPr marL="0" indent="0">
              <a:buNone/>
            </a:pPr>
            <a:r>
              <a:rPr lang="en-US" sz="2400" dirty="0" smtClean="0"/>
              <a:t>‘</a:t>
            </a:r>
            <a:r>
              <a:rPr lang="ru-RU" sz="2400" dirty="0" smtClean="0"/>
              <a:t>стул</a:t>
            </a:r>
            <a:r>
              <a:rPr lang="en-US" sz="2400" dirty="0"/>
              <a:t>’</a:t>
            </a:r>
            <a:r>
              <a:rPr lang="ru-RU" sz="2400" dirty="0"/>
              <a:t> = </a:t>
            </a:r>
            <a:r>
              <a:rPr lang="en-US" sz="2400" dirty="0"/>
              <a:t>[</a:t>
            </a:r>
            <a:r>
              <a:rPr lang="en-US" sz="2400" dirty="0" smtClean="0"/>
              <a:t>0,0,0,0,0,</a:t>
            </a:r>
            <a:r>
              <a:rPr lang="ru-RU" sz="2400" dirty="0" smtClean="0"/>
              <a:t>0</a:t>
            </a:r>
            <a:r>
              <a:rPr lang="en-US" sz="2400" dirty="0" smtClean="0"/>
              <a:t>,0,0,0,0,0,0,</a:t>
            </a:r>
            <a:r>
              <a:rPr lang="ru-RU" sz="2400" dirty="0" smtClean="0"/>
              <a:t>1</a:t>
            </a:r>
            <a:r>
              <a:rPr lang="en-US" sz="2400" dirty="0" smtClean="0"/>
              <a:t>,0,0]  -</a:t>
            </a:r>
            <a:r>
              <a:rPr lang="en-US" sz="1800" dirty="0" smtClean="0"/>
              <a:t> </a:t>
            </a:r>
            <a:r>
              <a:rPr lang="ru-RU" sz="1800" dirty="0" smtClean="0"/>
              <a:t>не обладает свойством семантической близости</a:t>
            </a:r>
          </a:p>
          <a:p>
            <a:pPr marL="0" indent="0">
              <a:buNone/>
            </a:pPr>
            <a:r>
              <a:rPr lang="ru-RU" sz="1800" dirty="0" smtClean="0"/>
              <a:t>По сути – получили обычный «мешок слов»</a:t>
            </a:r>
          </a:p>
          <a:p>
            <a:r>
              <a:rPr lang="ru-RU" sz="2400" dirty="0" smtClean="0"/>
              <a:t>Хорошо бы, чтобы близкие друг к другу с семантической точки зрения слова имели бы близкие вектора.</a:t>
            </a:r>
          </a:p>
          <a:p>
            <a:pPr marL="0" indent="0">
              <a:buNone/>
            </a:pPr>
            <a:r>
              <a:rPr lang="ru-RU" sz="2400" dirty="0" smtClean="0"/>
              <a:t>Нужен вектор в «пространстве смыслов».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Text Mining</a:t>
            </a:r>
            <a:r>
              <a:rPr lang="ru-RU" sz="36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– интеллектуальный анализ текстов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39765"/>
            <a:ext cx="10515600" cy="3979149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Категоризация текстов</a:t>
            </a:r>
            <a:r>
              <a:rPr lang="ru-RU" sz="2400" dirty="0" smtClean="0"/>
              <a:t> (</a:t>
            </a:r>
            <a:r>
              <a:rPr lang="en-US" sz="2400" i="1" dirty="0" smtClean="0"/>
              <a:t>classification</a:t>
            </a:r>
            <a:r>
              <a:rPr lang="ru-RU" sz="2400" dirty="0" smtClean="0"/>
              <a:t>) – </a:t>
            </a:r>
          </a:p>
          <a:p>
            <a:pPr lvl="1"/>
            <a:r>
              <a:rPr lang="ru-RU" sz="2000" dirty="0"/>
              <a:t>отнесении документов из коллекции к одной или нескольким группам (классам, кластерам) схожих между собой текстов</a:t>
            </a:r>
            <a:endParaRPr lang="en-US" sz="2000" dirty="0" smtClean="0"/>
          </a:p>
          <a:p>
            <a:r>
              <a:rPr lang="ru-RU" sz="2400" b="1" dirty="0" smtClean="0"/>
              <a:t>Извлечение информации</a:t>
            </a:r>
            <a:r>
              <a:rPr lang="en-US" sz="2400" dirty="0" smtClean="0"/>
              <a:t> (</a:t>
            </a:r>
            <a:r>
              <a:rPr lang="en-US" sz="2400" i="1" dirty="0" smtClean="0"/>
              <a:t>information extraction</a:t>
            </a:r>
            <a:r>
              <a:rPr lang="en-US" sz="2400" dirty="0" smtClean="0"/>
              <a:t>) –</a:t>
            </a:r>
          </a:p>
          <a:p>
            <a:pPr lvl="1"/>
            <a:r>
              <a:rPr lang="ru-RU" sz="2000" dirty="0" smtClean="0"/>
              <a:t>это </a:t>
            </a:r>
            <a:r>
              <a:rPr lang="ru-RU" sz="2000" dirty="0"/>
              <a:t>задача автоматического извлечения (построения) структурированных </a:t>
            </a:r>
            <a:r>
              <a:rPr lang="ru-RU" sz="2000" dirty="0" smtClean="0"/>
              <a:t>данных</a:t>
            </a:r>
            <a:r>
              <a:rPr lang="en-US" sz="2000" dirty="0" smtClean="0"/>
              <a:t> </a:t>
            </a:r>
            <a:r>
              <a:rPr lang="ru-RU" sz="2000" dirty="0" smtClean="0"/>
              <a:t> из</a:t>
            </a:r>
            <a:r>
              <a:rPr lang="ru-RU" sz="2000" dirty="0"/>
              <a:t> </a:t>
            </a:r>
            <a:r>
              <a:rPr lang="ru-RU" sz="2000" dirty="0" smtClean="0"/>
              <a:t>неструктурированных или</a:t>
            </a:r>
            <a:r>
              <a:rPr lang="ru-RU" sz="2000" dirty="0"/>
              <a:t> </a:t>
            </a:r>
            <a:r>
              <a:rPr lang="ru-RU" sz="2000" dirty="0" smtClean="0"/>
              <a:t>слабоструктурированных</a:t>
            </a:r>
            <a:r>
              <a:rPr lang="ru-RU" sz="2000" dirty="0"/>
              <a:t> </a:t>
            </a:r>
            <a:r>
              <a:rPr lang="ru-RU" sz="2000" dirty="0" smtClean="0"/>
              <a:t>машиночитаемых документов (распознавание имен людей, названий организаций, поиск ключевых слов для текста, </a:t>
            </a:r>
            <a:r>
              <a:rPr lang="ru-RU" sz="2000" dirty="0" err="1" smtClean="0"/>
              <a:t>автореферирование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r>
              <a:rPr lang="ru-RU" sz="2400" b="1" dirty="0" smtClean="0"/>
              <a:t>Информационный поиск </a:t>
            </a:r>
            <a:r>
              <a:rPr lang="ru-RU" sz="2400" dirty="0" smtClean="0"/>
              <a:t>(</a:t>
            </a:r>
            <a:r>
              <a:rPr lang="en-US" sz="2400" i="1" dirty="0"/>
              <a:t>information retrieval</a:t>
            </a:r>
            <a:r>
              <a:rPr lang="ru-RU" sz="2400" dirty="0" smtClean="0"/>
              <a:t>) –</a:t>
            </a:r>
          </a:p>
          <a:p>
            <a:pPr lvl="1"/>
            <a:r>
              <a:rPr lang="ru-RU" sz="2000" dirty="0" smtClean="0"/>
              <a:t>процесс</a:t>
            </a:r>
            <a:r>
              <a:rPr lang="ru-RU" sz="2000" dirty="0"/>
              <a:t> поиска </a:t>
            </a:r>
            <a:r>
              <a:rPr lang="ru-RU" sz="2000" i="1" dirty="0"/>
              <a:t>неструктурированной</a:t>
            </a:r>
            <a:r>
              <a:rPr lang="ru-RU" sz="2000" dirty="0"/>
              <a:t> документальной информации, удовлетворяющей информационные </a:t>
            </a:r>
            <a:r>
              <a:rPr lang="ru-RU" sz="2000" dirty="0" smtClean="0"/>
              <a:t>потребности (</a:t>
            </a:r>
            <a:r>
              <a:rPr lang="ru-RU" sz="2000" dirty="0"/>
              <a:t>процесс выявления в некотором множестве документов </a:t>
            </a:r>
            <a:r>
              <a:rPr lang="ru-RU" sz="2000" dirty="0" smtClean="0"/>
              <a:t>всех </a:t>
            </a:r>
            <a:r>
              <a:rPr lang="ru-RU" sz="2000" dirty="0"/>
              <a:t>тех, которые посвящены указанной </a:t>
            </a:r>
            <a:r>
              <a:rPr lang="ru-RU" sz="2000" dirty="0" smtClean="0"/>
              <a:t>теме)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9143" y="1142165"/>
            <a:ext cx="110469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222222"/>
                </a:solidFill>
                <a:latin typeface="Arial" panose="020B0604020202020204" pitchFamily="34" charset="0"/>
              </a:rPr>
              <a:t>Интеллектуальный анализ текстов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ru-RU" sz="2000" i="1" dirty="0">
                <a:solidFill>
                  <a:srgbClr val="222222"/>
                </a:solidFill>
                <a:latin typeface="Arial" panose="020B0604020202020204" pitchFamily="34" charset="0"/>
              </a:rPr>
              <a:t>ИАТ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,  </a:t>
            </a:r>
            <a:r>
              <a:rPr lang="ru-RU" sz="2000" i="1" dirty="0" err="1">
                <a:solidFill>
                  <a:srgbClr val="222222"/>
                </a:solidFill>
                <a:latin typeface="Arial" panose="020B0604020202020204" pitchFamily="34" charset="0"/>
              </a:rPr>
              <a:t>text</a:t>
            </a:r>
            <a:r>
              <a:rPr lang="ru-RU" sz="200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rgbClr val="222222"/>
                </a:solidFill>
                <a:latin typeface="Arial" panose="020B0604020202020204" pitchFamily="34" charset="0"/>
              </a:rPr>
              <a:t>mining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) </a:t>
            </a:r>
            <a:r>
              <a:rPr lang="ru-RU" sz="2000" dirty="0">
                <a:latin typeface="Arial" panose="020B0604020202020204" pitchFamily="34" charset="0"/>
              </a:rPr>
              <a:t>— направление в искусственном интеллекте, целью которого является получение информации из коллекций текстовых документов, основываясь на применении эффективных в практическом плане методов машинного обучения и обработки естественного языка. </a:t>
            </a:r>
            <a:r>
              <a:rPr lang="ru-RU" sz="2000" dirty="0" smtClean="0">
                <a:latin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</a:rPr>
              <a:t>Wikipedia)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103869"/>
            <a:ext cx="11713034" cy="694418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Word2Vec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20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55951" y="798287"/>
            <a:ext cx="110946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Word2vec</a:t>
            </a:r>
            <a:r>
              <a:rPr lang="ru-RU" dirty="0"/>
              <a:t> — программный инструмент анализа семантики естественных языков, представляющий собой технологию, которая основана на дистрибутивной семантике и векторном представлении слов. Этот инструмент был разработан группой исследователей Google в 2013 году. Работу над проектом возглавил </a:t>
            </a:r>
            <a:r>
              <a:rPr lang="ru-RU" dirty="0" err="1"/>
              <a:t>Томаш</a:t>
            </a:r>
            <a:r>
              <a:rPr lang="ru-RU" dirty="0"/>
              <a:t> </a:t>
            </a:r>
            <a:r>
              <a:rPr lang="ru-RU" dirty="0" err="1" smtClean="0"/>
              <a:t>Миколов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Tomas </a:t>
            </a:r>
            <a:r>
              <a:rPr lang="en-US" sz="1400" dirty="0" err="1"/>
              <a:t>Mikolov</a:t>
            </a:r>
            <a:r>
              <a:rPr lang="en-US" sz="1400" dirty="0"/>
              <a:t>, Kai Chen, Greg </a:t>
            </a:r>
            <a:r>
              <a:rPr lang="en-US" sz="1400" dirty="0" err="1"/>
              <a:t>Corrado</a:t>
            </a:r>
            <a:r>
              <a:rPr lang="en-US" sz="1400" dirty="0"/>
              <a:t>, and Jeffrey Dean. Efficient Estimation of Word Representations in Vector Space // In Proceedings of Workshop at ICLR, </a:t>
            </a:r>
            <a:r>
              <a:rPr lang="en-US" sz="1400" dirty="0" smtClean="0"/>
              <a:t>2013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just"/>
            <a:r>
              <a:rPr lang="ru-RU" dirty="0"/>
              <a:t>Работа этой технологии осуществляется следующим образом: word2vec принимает большой текстовый корпус в качестве входных данных и сопоставляет каждому слову вектор, выдавая координаты слов на выходе. Сначала он создает словарь, «обучаясь» на входных текстовых данных, а затем вычисляет векторное представление слов. Векторное представление основывается на контекстной близости: слова, встречающиеся в тексте рядом с </a:t>
            </a:r>
            <a:r>
              <a:rPr lang="ru-RU" dirty="0" smtClean="0"/>
              <a:t>другими словами </a:t>
            </a:r>
            <a:r>
              <a:rPr lang="ru-RU" dirty="0"/>
              <a:t>(а следовательно, имеющие схожий смысл), в векторном представлении будут иметь близкие координаты </a:t>
            </a:r>
            <a:r>
              <a:rPr lang="ru-RU" dirty="0" smtClean="0"/>
              <a:t>векторов-слов</a:t>
            </a:r>
            <a:r>
              <a:rPr lang="en-US" dirty="0" smtClean="0"/>
              <a:t>.</a:t>
            </a:r>
          </a:p>
          <a:p>
            <a:pPr algn="just"/>
            <a:r>
              <a:rPr lang="ru-RU" dirty="0" smtClean="0"/>
              <a:t>Более </a:t>
            </a:r>
            <a:r>
              <a:rPr lang="ru-RU" dirty="0"/>
              <a:t>формально задача стоит так: максимизация косинусной близости между векторами слов (скалярное произведение векторов), которые появляются рядом друг с другом, и минимизация косинусной близости между векторами слов, которые не появляются друг рядом с другом. Рядом друг с другом в данном случае значит в близких контекстах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Контекст</a:t>
            </a:r>
            <a:r>
              <a:rPr lang="ru-RU" sz="1600" dirty="0"/>
              <a:t> </a:t>
            </a:r>
            <a:r>
              <a:rPr lang="ru-RU" sz="1600" dirty="0" smtClean="0"/>
              <a:t>- в широком смысле – среда, в которой существует объект.</a:t>
            </a:r>
            <a:endParaRPr lang="ru-RU" sz="1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103869"/>
            <a:ext cx="11713034" cy="694418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Word2Vec – 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 работает?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21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49705" y="962526"/>
            <a:ext cx="72174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Читается корпус, и рассчитывается встречаемость каждого слова в корпусе (т.е. количество раз, когда слово встретилось в корпусе — и так для каждого слова)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Массив слов сортируется по частоте (слова сохраняются в хэш-таблице), и удаляются редкие </a:t>
            </a:r>
            <a:r>
              <a:rPr lang="ru-RU" dirty="0" smtClean="0"/>
              <a:t>слова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Строится дерево Хаффмана. Дерево Хаффмана (</a:t>
            </a:r>
            <a:r>
              <a:rPr lang="ru-RU" dirty="0" err="1"/>
              <a:t>Huffman</a:t>
            </a:r>
            <a:r>
              <a:rPr lang="ru-RU" dirty="0"/>
              <a:t> </a:t>
            </a:r>
            <a:r>
              <a:rPr lang="ru-RU" dirty="0" err="1"/>
              <a:t>Binary</a:t>
            </a:r>
            <a:r>
              <a:rPr lang="ru-RU" dirty="0"/>
              <a:t> </a:t>
            </a:r>
            <a:r>
              <a:rPr lang="ru-RU" dirty="0" err="1"/>
              <a:t>Tree</a:t>
            </a:r>
            <a:r>
              <a:rPr lang="ru-RU" dirty="0"/>
              <a:t>) часто применяется для кодирования словаря — это значительно снижает вычислительную и временную сложность алгоритма.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Из корпуса читается т.н. </a:t>
            </a:r>
            <a:r>
              <a:rPr lang="ru-RU" dirty="0" err="1"/>
              <a:t>субпредложение</a:t>
            </a:r>
            <a:r>
              <a:rPr lang="ru-RU" dirty="0"/>
              <a:t> (</a:t>
            </a:r>
            <a:r>
              <a:rPr lang="ru-RU" dirty="0" err="1"/>
              <a:t>sub-sentence</a:t>
            </a:r>
            <a:r>
              <a:rPr lang="ru-RU" dirty="0"/>
              <a:t>) и проводится </a:t>
            </a:r>
            <a:r>
              <a:rPr lang="ru-RU" dirty="0" err="1"/>
              <a:t>субсэмплирование</a:t>
            </a:r>
            <a:r>
              <a:rPr lang="ru-RU" dirty="0"/>
              <a:t> наиболее частотных слов (</a:t>
            </a:r>
            <a:r>
              <a:rPr lang="ru-RU" dirty="0" err="1"/>
              <a:t>sub-sampling</a:t>
            </a:r>
            <a:r>
              <a:rPr lang="ru-RU" dirty="0"/>
              <a:t>). </a:t>
            </a:r>
            <a:r>
              <a:rPr lang="ru-RU" dirty="0" err="1"/>
              <a:t>Субпредложение</a:t>
            </a:r>
            <a:r>
              <a:rPr lang="ru-RU" dirty="0"/>
              <a:t> — это некий базовый элемент корпуса, обычно — просто предложение, но это может быть и абзац, например, или даже целая статья. </a:t>
            </a:r>
            <a:r>
              <a:rPr lang="ru-RU" dirty="0" err="1"/>
              <a:t>Субсэмплирование</a:t>
            </a:r>
            <a:r>
              <a:rPr lang="ru-RU" dirty="0"/>
              <a:t> — это процесс изъятия наиболее частотных слов из анализа, что ускоряет процесс обучения алгоритма и способствует значительному увеличению качества </a:t>
            </a:r>
            <a:r>
              <a:rPr lang="ru-RU"/>
              <a:t>получающейся </a:t>
            </a:r>
            <a:r>
              <a:rPr lang="ru-RU" smtClean="0"/>
              <a:t>модели.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564" y="1375956"/>
            <a:ext cx="3537663" cy="38796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778789" y="939417"/>
            <a:ext cx="20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Дерево Хаффмана </a:t>
            </a:r>
          </a:p>
        </p:txBody>
      </p:sp>
    </p:spTree>
    <p:extLst>
      <p:ext uri="{BB962C8B-B14F-4D97-AF65-F5344CB8AC3E}">
        <p14:creationId xmlns:p14="http://schemas.microsoft.com/office/powerpoint/2010/main" val="1634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103869"/>
            <a:ext cx="11713034" cy="694418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Word2Vec – 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 работает?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22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74418" y="987239"/>
            <a:ext cx="105125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По </a:t>
            </a:r>
            <a:r>
              <a:rPr lang="ru-RU" sz="2000" dirty="0" err="1"/>
              <a:t>субпредложению</a:t>
            </a:r>
            <a:r>
              <a:rPr lang="ru-RU" sz="2000" dirty="0"/>
              <a:t> проходим окном (размер окна задается алгоритму в качестве параметра). В данном случае под окном подразумевается максимальная дистанция между текущим и предсказываемым словом в предложении. То есть, если окно равно трем, то для предложения </a:t>
            </a:r>
            <a:r>
              <a:rPr lang="ru-RU" sz="2000" dirty="0" smtClean="0"/>
              <a:t>«</a:t>
            </a:r>
            <a:r>
              <a:rPr lang="en-US" sz="2000" dirty="0" smtClean="0"/>
              <a:t>The quick brown fox jumps over the lazy dog</a:t>
            </a:r>
            <a:r>
              <a:rPr lang="ru-RU" sz="2000" dirty="0" smtClean="0"/>
              <a:t>» </a:t>
            </a:r>
            <a:r>
              <a:rPr lang="ru-RU" sz="2000" dirty="0"/>
              <a:t>анализ </a:t>
            </a:r>
            <a:r>
              <a:rPr lang="ru-RU" sz="2000" dirty="0" smtClean="0"/>
              <a:t>будет </a:t>
            </a:r>
            <a:r>
              <a:rPr lang="ru-RU" sz="2000" dirty="0"/>
              <a:t>проходит внутри блока в три слова — для </a:t>
            </a:r>
            <a:r>
              <a:rPr lang="ru-RU" sz="2000" dirty="0" smtClean="0"/>
              <a:t>«</a:t>
            </a:r>
            <a:r>
              <a:rPr lang="en-US" sz="2000" dirty="0" smtClean="0"/>
              <a:t>The quick brown</a:t>
            </a:r>
            <a:r>
              <a:rPr lang="ru-RU" sz="2000" dirty="0" smtClean="0"/>
              <a:t>», «</a:t>
            </a:r>
            <a:r>
              <a:rPr lang="en-US" sz="2000" dirty="0" smtClean="0"/>
              <a:t>quick brown fox</a:t>
            </a:r>
            <a:r>
              <a:rPr lang="ru-RU" sz="2000" dirty="0" smtClean="0"/>
              <a:t>», «</a:t>
            </a:r>
            <a:r>
              <a:rPr lang="en-US" sz="2000" dirty="0" smtClean="0"/>
              <a:t>brown fox</a:t>
            </a:r>
            <a:r>
              <a:rPr lang="ru-RU" sz="2000" dirty="0" smtClean="0"/>
              <a:t> </a:t>
            </a:r>
            <a:r>
              <a:rPr lang="en-US" sz="2000" dirty="0" smtClean="0"/>
              <a:t>jumps</a:t>
            </a:r>
            <a:r>
              <a:rPr lang="ru-RU" sz="2000" dirty="0" smtClean="0"/>
              <a:t>» </a:t>
            </a:r>
            <a:r>
              <a:rPr lang="ru-RU" sz="2000" dirty="0"/>
              <a:t>и т.д. Окно по умолчанию равно пяти, рекомендуемым значением является десять</a:t>
            </a:r>
            <a:r>
              <a:rPr lang="ru-RU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Применяется </a:t>
            </a:r>
            <a:r>
              <a:rPr lang="ru-RU" sz="2000" dirty="0" err="1"/>
              <a:t>нейросеть</a:t>
            </a:r>
            <a:r>
              <a:rPr lang="ru-RU" sz="2000" dirty="0"/>
              <a:t> прямого распространения (</a:t>
            </a:r>
            <a:r>
              <a:rPr lang="ru-RU" sz="2000" dirty="0" err="1"/>
              <a:t>Feedforward</a:t>
            </a:r>
            <a:r>
              <a:rPr lang="ru-RU" sz="2000" dirty="0"/>
              <a:t> </a:t>
            </a:r>
            <a:r>
              <a:rPr lang="ru-RU" sz="2000" dirty="0" err="1"/>
              <a:t>Neural</a:t>
            </a:r>
            <a:r>
              <a:rPr lang="ru-RU" sz="2000" dirty="0"/>
              <a:t> </a:t>
            </a:r>
            <a:r>
              <a:rPr lang="ru-RU" sz="2000" dirty="0" err="1" smtClean="0"/>
              <a:t>Network</a:t>
            </a:r>
            <a:r>
              <a:rPr lang="ru-RU" sz="2000" dirty="0" smtClean="0"/>
              <a:t>) для получения векторных представлений слов.</a:t>
            </a:r>
            <a:endParaRPr lang="ru-RU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103869"/>
            <a:ext cx="11713034" cy="694418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Word2Vec (2)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23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49705" y="962526"/>
            <a:ext cx="11094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Существует две архитектуры </a:t>
            </a:r>
            <a:r>
              <a:rPr lang="ru-RU" dirty="0" err="1" smtClean="0"/>
              <a:t>нейросети</a:t>
            </a:r>
            <a:r>
              <a:rPr lang="ru-RU" dirty="0" smtClean="0"/>
              <a:t> - </a:t>
            </a:r>
            <a:r>
              <a:rPr lang="en-US" dirty="0" smtClean="0"/>
              <a:t>CBOW (Continuous Bag Of Words) </a:t>
            </a:r>
            <a:r>
              <a:rPr lang="ru-RU" dirty="0" smtClean="0"/>
              <a:t>и </a:t>
            </a:r>
            <a:r>
              <a:rPr lang="en-US" dirty="0" smtClean="0"/>
              <a:t>Skip-gram,</a:t>
            </a:r>
            <a:r>
              <a:rPr lang="ru-RU" dirty="0" smtClean="0"/>
              <a:t> </a:t>
            </a:r>
            <a:r>
              <a:rPr lang="ru-RU" dirty="0"/>
              <a:t>которые описывают, как именно </a:t>
            </a:r>
            <a:r>
              <a:rPr lang="ru-RU" dirty="0" err="1"/>
              <a:t>нейросеть</a:t>
            </a:r>
            <a:r>
              <a:rPr lang="ru-RU" dirty="0"/>
              <a:t> «учится» на данных и «запоминает» представления </a:t>
            </a:r>
            <a:r>
              <a:rPr lang="ru-RU" dirty="0" smtClean="0"/>
              <a:t>слов. </a:t>
            </a:r>
            <a:r>
              <a:rPr lang="ru-RU" dirty="0"/>
              <a:t>Принципы у обоих архитектур разные. Принцип работы CBOW — предсказывание слова при данном контексте, а </a:t>
            </a:r>
            <a:r>
              <a:rPr lang="en-US" dirty="0" smtClean="0"/>
              <a:t>S</a:t>
            </a:r>
            <a:r>
              <a:rPr lang="ru-RU" dirty="0" err="1" smtClean="0"/>
              <a:t>kip-gram</a:t>
            </a:r>
            <a:r>
              <a:rPr lang="ru-RU" dirty="0" smtClean="0"/>
              <a:t> </a:t>
            </a:r>
            <a:r>
              <a:rPr lang="ru-RU" dirty="0"/>
              <a:t>наоборот — предсказывается контекст при данном слове.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78" name="Picture 2" descr="word2v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74" y="2350783"/>
            <a:ext cx="6896013" cy="40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103869"/>
            <a:ext cx="11713034" cy="694418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Skip-gram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24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02" name="Picture 2" descr="Training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44" y="744518"/>
            <a:ext cx="6898604" cy="41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281" y="902155"/>
            <a:ext cx="546168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Мы обучим нейронную сеть следующим действиям. </a:t>
            </a:r>
            <a:r>
              <a:rPr lang="ru-RU" sz="1600" dirty="0" smtClean="0"/>
              <a:t>Возьмем определенное </a:t>
            </a:r>
            <a:r>
              <a:rPr lang="ru-RU" sz="1600" dirty="0"/>
              <a:t>слово в середине предложения </a:t>
            </a:r>
            <a:r>
              <a:rPr lang="ru-RU" sz="1600" dirty="0" smtClean="0"/>
              <a:t>(вводное слово, </a:t>
            </a:r>
            <a:r>
              <a:rPr lang="en-US" sz="1600" dirty="0" smtClean="0"/>
              <a:t>input word</a:t>
            </a:r>
            <a:r>
              <a:rPr lang="ru-RU" sz="1600" dirty="0" smtClean="0"/>
              <a:t>). Настроенная сеть должна выдать для каждого слова </a:t>
            </a:r>
            <a:r>
              <a:rPr lang="ru-RU" sz="1600" dirty="0"/>
              <a:t>в нашем словаре</a:t>
            </a:r>
            <a:r>
              <a:rPr lang="ru-RU" sz="1600" dirty="0" smtClean="0"/>
              <a:t> </a:t>
            </a:r>
            <a:r>
              <a:rPr lang="ru-RU" sz="1600" dirty="0"/>
              <a:t>вероятности того, что </a:t>
            </a:r>
            <a:r>
              <a:rPr lang="ru-RU" sz="1600" dirty="0" smtClean="0"/>
              <a:t>оно будет находиться «рядом» с вводным.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b="1" dirty="0" smtClean="0"/>
              <a:t>Полученная вероятность показывает то, насколько вероятно каждое слово из словаря будет находится в пределах размера окна с </a:t>
            </a:r>
            <a:r>
              <a:rPr lang="ru-RU" sz="1600" b="1" dirty="0"/>
              <a:t>вводным словом</a:t>
            </a:r>
            <a:r>
              <a:rPr lang="ru-RU" sz="1600" dirty="0"/>
              <a:t>. </a:t>
            </a:r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Например</a:t>
            </a:r>
            <a:r>
              <a:rPr lang="ru-RU" sz="1600" dirty="0"/>
              <a:t>, если вы задали обученной сети входное слово </a:t>
            </a:r>
            <a:r>
              <a:rPr lang="ru-RU" sz="1600" dirty="0" smtClean="0"/>
              <a:t>“моторное", </a:t>
            </a:r>
            <a:r>
              <a:rPr lang="ru-RU" sz="1600" dirty="0"/>
              <a:t>то для таких слов, как </a:t>
            </a:r>
            <a:r>
              <a:rPr lang="ru-RU" sz="1600" dirty="0" smtClean="0"/>
              <a:t>“масло” </a:t>
            </a:r>
            <a:r>
              <a:rPr lang="ru-RU" sz="1600" dirty="0"/>
              <a:t>и </a:t>
            </a:r>
            <a:r>
              <a:rPr lang="ru-RU" sz="1600" dirty="0" smtClean="0"/>
              <a:t>“двигатель”, полученная вероятность будет </a:t>
            </a:r>
            <a:r>
              <a:rPr lang="ru-RU" sz="1600" dirty="0"/>
              <a:t>намного выше, чем для несвязанных слов, </a:t>
            </a:r>
            <a:r>
              <a:rPr lang="ru-RU" sz="1600" dirty="0" smtClean="0"/>
              <a:t>например, “яблоко” </a:t>
            </a:r>
            <a:r>
              <a:rPr lang="ru-RU" sz="1600" dirty="0"/>
              <a:t>и </a:t>
            </a:r>
            <a:r>
              <a:rPr lang="ru-RU" sz="1600" dirty="0" smtClean="0"/>
              <a:t>“стул”.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Обучать сеть мы будем, подавая пары слов из обучающей выборки. </a:t>
            </a:r>
          </a:p>
          <a:p>
            <a:pPr algn="just"/>
            <a:r>
              <a:rPr lang="ru-RU" sz="1600" dirty="0" smtClean="0"/>
              <a:t>В приведенном примере показаны некоторые примеры таких обучающих пар. Слово, выделенной синим является вводных словом, размер окна = 2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575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56889"/>
            <a:ext cx="11713034" cy="694418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Negative sampling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25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>
                <a:spLocks noChangeArrowheads="1"/>
              </p:cNvSpPr>
              <p:nvPr/>
            </p:nvSpPr>
            <p:spPr bwMode="auto">
              <a:xfrm>
                <a:off x="411420" y="521319"/>
                <a:ext cx="11369160" cy="63500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altLang="ru-RU" sz="2000" dirty="0">
                    <a:latin typeface="+mn-lt"/>
                  </a:rPr>
                  <a:t>Задача построения модели word2vec выглядит так: максимизация близости векторов слов (скалярное произведение векторов), которые появляются рядом друг с другом, и минимизация близости векторов слов, которые не появляются друг рядом с другом.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altLang="ru-RU" sz="2000" dirty="0">
                    <a:latin typeface="+mn-lt"/>
                  </a:rPr>
                  <a:t>Упрощенное уравнение этой идеи:</a:t>
                </a:r>
                <a:endParaRPr lang="en-US" altLang="ru-RU" sz="2000" dirty="0">
                  <a:latin typeface="+mn-lt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alt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u-RU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20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ru-RU" sz="200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ru-RU" sz="200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20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ru-RU" sz="200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ru-RU" sz="200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ru-RU" altLang="ru-RU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ru-RU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RU" sz="200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ru-RU" sz="200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altLang="ru-RU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RU" sz="200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ru-RU" sz="200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altLang="ru-RU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ru-RU" sz="20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ru-RU" altLang="ru-RU" sz="2000" dirty="0">
                  <a:latin typeface="+mn-lt"/>
                </a:endParaRPr>
              </a:p>
              <a:p>
                <a:pPr lvl="0" algn="ctr"/>
                <a:endParaRPr lang="ru-RU" altLang="ru-RU" sz="2000" dirty="0">
                  <a:latin typeface="+mn-lt"/>
                </a:endParaRPr>
              </a:p>
              <a:p>
                <a:pPr algn="just"/>
                <a:r>
                  <a:rPr lang="ru-RU" altLang="ru-RU" sz="2000" dirty="0">
                    <a:latin typeface="+mn-lt"/>
                  </a:rPr>
                  <a:t>В числителе мы имеем близость слов контекста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0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ru-RU" sz="20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ru-RU" altLang="ru-RU" sz="2000" dirty="0">
                    <a:latin typeface="+mn-lt"/>
                  </a:rPr>
                  <a:t>) и целевого слова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0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ru-RU" sz="200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ru-RU" altLang="ru-RU" sz="2000" dirty="0">
                    <a:latin typeface="+mn-lt"/>
                  </a:rPr>
                  <a:t>), в знаменателе — близость всех других контекстов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0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ru-RU" sz="200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ru-RU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altLang="ru-RU" sz="2000" dirty="0">
                    <a:latin typeface="+mn-lt"/>
                  </a:rPr>
                  <a:t>) и целевого слова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0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ru-RU" sz="200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ru-RU" altLang="ru-RU" sz="2000" dirty="0">
                    <a:latin typeface="+mn-lt"/>
                  </a:rPr>
                  <a:t>). Проблема в том, что считать все это долго и сложно — контекстов может быть огромное множество для каждого слова, а кроме того, </a:t>
                </a:r>
                <a:r>
                  <a:rPr lang="ru-RU" sz="2000" dirty="0">
                    <a:latin typeface="+mn-lt"/>
                  </a:rPr>
                  <a:t>многие слова могут вообще не встречаться вместе, поэтому большая часть вычислений является избыточной</a:t>
                </a:r>
                <a:r>
                  <a:rPr lang="ru-RU" altLang="ru-RU" sz="2000" dirty="0">
                    <a:latin typeface="+mn-lt"/>
                  </a:rPr>
                  <a:t>. Негативное </a:t>
                </a:r>
                <a:r>
                  <a:rPr lang="ru-RU" altLang="ru-RU" sz="2000" dirty="0" err="1">
                    <a:latin typeface="+mn-lt"/>
                  </a:rPr>
                  <a:t>сэмплирование</a:t>
                </a:r>
                <a:r>
                  <a:rPr lang="ru-RU" altLang="ru-RU" sz="2000" dirty="0">
                    <a:latin typeface="+mn-lt"/>
                  </a:rPr>
                  <a:t> — один из способов справиться с этой проблемой. Принцип — мы не считаем ВСЕ возможные контексты, а выбираем случайным образом </a:t>
                </a:r>
                <a:r>
                  <a:rPr lang="ru-RU" altLang="ru-RU" sz="2000" dirty="0" smtClean="0">
                    <a:latin typeface="+mn-lt"/>
                  </a:rPr>
                  <a:t>несколько негативных контекстов </a:t>
                </a:r>
                <a:r>
                  <a:rPr lang="ru-RU" altLang="ru-RU" sz="2000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0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ru-RU" sz="200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ru-RU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altLang="ru-RU" sz="2000" dirty="0" smtClean="0">
                    <a:latin typeface="+mn-lt"/>
                  </a:rPr>
                  <a:t>). Под «негативным» имеется ввиду контекст, вероятность появления которого рядом с вводным словом близка к 0.</a:t>
                </a:r>
              </a:p>
              <a:p>
                <a:pPr algn="just"/>
                <a:r>
                  <a:rPr lang="ru-RU" altLang="ru-RU" sz="2000" dirty="0" smtClean="0">
                    <a:latin typeface="+mn-lt"/>
                  </a:rPr>
                  <a:t>Если слово «двигатель» появляется </a:t>
                </a:r>
                <a:r>
                  <a:rPr lang="ru-RU" altLang="ru-RU" sz="2000" dirty="0">
                    <a:latin typeface="+mn-lt"/>
                  </a:rPr>
                  <a:t>в контексте </a:t>
                </a:r>
                <a:r>
                  <a:rPr lang="ru-RU" altLang="ru-RU" sz="2000" dirty="0" smtClean="0">
                    <a:latin typeface="+mn-lt"/>
                  </a:rPr>
                  <a:t>автомобилей, </a:t>
                </a:r>
                <a:r>
                  <a:rPr lang="ru-RU" altLang="ru-RU" sz="2000" dirty="0">
                    <a:latin typeface="+mn-lt"/>
                  </a:rPr>
                  <a:t>то вектор слова </a:t>
                </a:r>
                <a:r>
                  <a:rPr lang="ru-RU" altLang="ru-RU" sz="2000" dirty="0" smtClean="0">
                    <a:latin typeface="+mn-lt"/>
                  </a:rPr>
                  <a:t>«двигатель» будет </a:t>
                </a:r>
                <a:r>
                  <a:rPr lang="ru-RU" altLang="ru-RU" sz="2000" dirty="0">
                    <a:latin typeface="+mn-lt"/>
                  </a:rPr>
                  <a:t>ближе к вектору слова </a:t>
                </a:r>
                <a:r>
                  <a:rPr lang="ru-RU" altLang="ru-RU" sz="2000" dirty="0" smtClean="0">
                    <a:latin typeface="+mn-lt"/>
                  </a:rPr>
                  <a:t>«автомобиль», </a:t>
                </a:r>
                <a:r>
                  <a:rPr lang="ru-RU" altLang="ru-RU" sz="2000" dirty="0">
                    <a:latin typeface="+mn-lt"/>
                  </a:rPr>
                  <a:t>чем вектора некоторых иных случайно выбранных слов (</a:t>
                </a:r>
                <a:r>
                  <a:rPr lang="ru-RU" altLang="ru-RU" sz="2000" dirty="0" smtClean="0">
                    <a:latin typeface="+mn-lt"/>
                  </a:rPr>
                  <a:t>например стол, </a:t>
                </a:r>
                <a:r>
                  <a:rPr lang="en-US" altLang="ru-RU" sz="2000" dirty="0" smtClean="0">
                    <a:latin typeface="+mn-lt"/>
                  </a:rPr>
                  <a:t>Windows</a:t>
                </a:r>
                <a:r>
                  <a:rPr lang="ru-RU" altLang="ru-RU" sz="2000" dirty="0" smtClean="0">
                    <a:latin typeface="+mn-lt"/>
                  </a:rPr>
                  <a:t>,</a:t>
                </a:r>
                <a:r>
                  <a:rPr lang="en-US" altLang="ru-RU" sz="2000" dirty="0" smtClean="0">
                    <a:latin typeface="+mn-lt"/>
                  </a:rPr>
                  <a:t> </a:t>
                </a:r>
                <a:r>
                  <a:rPr lang="ru-RU" altLang="ru-RU" sz="2000" dirty="0" smtClean="0">
                    <a:latin typeface="+mn-lt"/>
                  </a:rPr>
                  <a:t>кондиционер и </a:t>
                </a:r>
                <a:r>
                  <a:rPr lang="ru-RU" altLang="ru-RU" sz="2000" dirty="0">
                    <a:latin typeface="+mn-lt"/>
                  </a:rPr>
                  <a:t>т.д.), </a:t>
                </a:r>
                <a:r>
                  <a:rPr lang="ru-RU" altLang="ru-RU" sz="2000" dirty="0" smtClean="0">
                    <a:latin typeface="+mn-lt"/>
                  </a:rPr>
                  <a:t>таким образом, необязательно </a:t>
                </a:r>
                <a:r>
                  <a:rPr lang="ru-RU" altLang="ru-RU" sz="2000" dirty="0">
                    <a:latin typeface="+mn-lt"/>
                  </a:rPr>
                  <a:t>привлекать вообще все слова из обучающего корпуса. </a:t>
                </a:r>
                <a:endParaRPr lang="ru-RU" altLang="ru-RU" sz="2000" dirty="0" smtClean="0">
                  <a:latin typeface="+mn-lt"/>
                </a:endParaRPr>
              </a:p>
              <a:p>
                <a:pPr algn="just"/>
                <a:endParaRPr kumimoji="0" lang="ru-RU" altLang="ru-RU" sz="2500" b="0" i="0" u="none" strike="noStrike" cap="none" normalizeH="0" baseline="0" dirty="0" smtClean="0">
                  <a:ln>
                    <a:noFill/>
                  </a:ln>
                  <a:solidFill>
                    <a:srgbClr val="363636"/>
                  </a:solidFill>
                  <a:effectLst/>
                  <a:latin typeface="Open Sans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20" y="521319"/>
                <a:ext cx="11369160" cy="6350072"/>
              </a:xfrm>
              <a:prstGeom prst="rect">
                <a:avLst/>
              </a:prstGeom>
              <a:blipFill rotWithShape="0">
                <a:blip r:embed="rId2"/>
                <a:stretch>
                  <a:fillRect l="-536" t="-96" r="-5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2" descr="\begin{equation*} \frac{(w_{v} \times w_{c})}{\sum(w_{c1} \times w_{v})} \end{equation*}"/>
          <p:cNvSpPr>
            <a:spLocks noChangeAspect="1" noChangeArrowheads="1"/>
          </p:cNvSpPr>
          <p:nvPr/>
        </p:nvSpPr>
        <p:spPr bwMode="auto">
          <a:xfrm>
            <a:off x="85725" y="77788"/>
            <a:ext cx="9715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\begin{equation*} \frac{(w_{v} \times w_{c})}{\sum(w_{c1} \times w_{v})} \end{equation*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1" descr="w_{c}"/>
          <p:cNvSpPr>
            <a:spLocks noChangeAspect="1" noChangeArrowheads="1"/>
          </p:cNvSpPr>
          <p:nvPr/>
        </p:nvSpPr>
        <p:spPr bwMode="auto">
          <a:xfrm>
            <a:off x="3228975" y="376514"/>
            <a:ext cx="1809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2" descr="w_{v}"/>
          <p:cNvSpPr>
            <a:spLocks noChangeAspect="1" noChangeArrowheads="1"/>
          </p:cNvSpPr>
          <p:nvPr/>
        </p:nvSpPr>
        <p:spPr bwMode="auto">
          <a:xfrm>
            <a:off x="4470400" y="376514"/>
            <a:ext cx="1905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3" descr="w_{c1}"/>
          <p:cNvSpPr>
            <a:spLocks noChangeAspect="1" noChangeArrowheads="1"/>
          </p:cNvSpPr>
          <p:nvPr/>
        </p:nvSpPr>
        <p:spPr bwMode="auto">
          <a:xfrm>
            <a:off x="7883525" y="384827"/>
            <a:ext cx="2381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14" descr="w_{v}"/>
          <p:cNvSpPr>
            <a:spLocks noChangeAspect="1" noChangeArrowheads="1"/>
          </p:cNvSpPr>
          <p:nvPr/>
        </p:nvSpPr>
        <p:spPr bwMode="auto">
          <a:xfrm>
            <a:off x="9128125" y="376514"/>
            <a:ext cx="1905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9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56889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Примеры использования библиотеки </a:t>
            </a:r>
            <a:r>
              <a:rPr lang="en-US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gensim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26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AutoShape 2" descr="\begin{equation*} \frac{(w_{v} \times w_{c})}{\sum(w_{c1} \times w_{v})} \end{equation*}"/>
          <p:cNvSpPr>
            <a:spLocks noChangeAspect="1" noChangeArrowheads="1"/>
          </p:cNvSpPr>
          <p:nvPr/>
        </p:nvSpPr>
        <p:spPr bwMode="auto">
          <a:xfrm>
            <a:off x="85725" y="77788"/>
            <a:ext cx="9715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\begin{equation*} \frac{(w_{v} \times w_{c})}{\sum(w_{c1} \times w_{v})} \end{equation*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1" descr="w_{c}"/>
          <p:cNvSpPr>
            <a:spLocks noChangeAspect="1" noChangeArrowheads="1"/>
          </p:cNvSpPr>
          <p:nvPr/>
        </p:nvSpPr>
        <p:spPr bwMode="auto">
          <a:xfrm>
            <a:off x="3228975" y="376514"/>
            <a:ext cx="1809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2" descr="w_{v}"/>
          <p:cNvSpPr>
            <a:spLocks noChangeAspect="1" noChangeArrowheads="1"/>
          </p:cNvSpPr>
          <p:nvPr/>
        </p:nvSpPr>
        <p:spPr bwMode="auto">
          <a:xfrm>
            <a:off x="4470400" y="376514"/>
            <a:ext cx="1905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3" descr="w_{c1}"/>
          <p:cNvSpPr>
            <a:spLocks noChangeAspect="1" noChangeArrowheads="1"/>
          </p:cNvSpPr>
          <p:nvPr/>
        </p:nvSpPr>
        <p:spPr bwMode="auto">
          <a:xfrm>
            <a:off x="7883525" y="376514"/>
            <a:ext cx="2381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14" descr="w_{v}"/>
          <p:cNvSpPr>
            <a:spLocks noChangeAspect="1" noChangeArrowheads="1"/>
          </p:cNvSpPr>
          <p:nvPr/>
        </p:nvSpPr>
        <p:spPr bwMode="auto">
          <a:xfrm>
            <a:off x="9128125" y="376514"/>
            <a:ext cx="1905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298" name="Picture 2" descr="https://cdn-images-1.medium.com/max/1200/1*mhFUguFBoAng8x1_AFqAz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45" r="38670"/>
          <a:stretch/>
        </p:blipFill>
        <p:spPr bwMode="auto">
          <a:xfrm>
            <a:off x="5052710" y="4555417"/>
            <a:ext cx="3081895" cy="16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https://cdn-images-1.medium.com/max/1200/1*m9AZmudvSoCy3m251JqNU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22" y="2189782"/>
            <a:ext cx="6331982" cy="17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https://cdn-images-1.medium.com/max/1200/1*f8WbL9IBegLzrVBtIgQ9T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88"/>
          <a:stretch/>
        </p:blipFill>
        <p:spPr bwMode="auto">
          <a:xfrm>
            <a:off x="412836" y="2189781"/>
            <a:ext cx="4000414" cy="241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cdn-images-1.medium.com/max/1200/1*mhFUguFBoAng8x1_AFqAz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70" b="76710"/>
          <a:stretch/>
        </p:blipFill>
        <p:spPr bwMode="auto">
          <a:xfrm>
            <a:off x="5064594" y="3939277"/>
            <a:ext cx="3081895" cy="63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5428" t="52153" r="40338" b="33938"/>
          <a:stretch/>
        </p:blipFill>
        <p:spPr>
          <a:xfrm>
            <a:off x="318782" y="763398"/>
            <a:ext cx="6082019" cy="134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4004"/>
            <a:ext cx="10515600" cy="952901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Проблемы, возникающие при работе с документами, написанными на ЕЯ</a:t>
            </a:r>
            <a:endParaRPr lang="ru-RU" sz="32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38200" y="1183907"/>
            <a:ext cx="10515600" cy="4993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ru-RU" sz="2000" i="1" dirty="0" smtClean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</a:pPr>
            <a:r>
              <a:rPr lang="ru-RU" b="1" i="1" dirty="0"/>
              <a:t>Семантическая неоднозначность:</a:t>
            </a:r>
          </a:p>
          <a:p>
            <a:pPr marL="914400" lvl="2" indent="-457200"/>
            <a:r>
              <a:rPr lang="ru-RU" i="1" dirty="0" smtClean="0"/>
              <a:t>Синонимия: экран-дисплей</a:t>
            </a:r>
          </a:p>
          <a:p>
            <a:pPr marL="914400" lvl="2" indent="-457200"/>
            <a:r>
              <a:rPr lang="ru-RU" i="1" dirty="0" smtClean="0"/>
              <a:t>Полисемия: команда (судна; футбольная)</a:t>
            </a:r>
          </a:p>
          <a:p>
            <a:pPr marL="914400" lvl="2" indent="-457200"/>
            <a:r>
              <a:rPr lang="ru-RU" i="1" dirty="0" smtClean="0"/>
              <a:t>Омонимия: Ключ (родник) – Ключ (от замка)</a:t>
            </a:r>
          </a:p>
          <a:p>
            <a:pPr marL="914400" lvl="2" indent="-457200"/>
            <a:r>
              <a:rPr lang="ru-RU" i="1" dirty="0" smtClean="0"/>
              <a:t>Эллипсность: пропуски слов или слова-заменители</a:t>
            </a:r>
          </a:p>
          <a:p>
            <a:pPr marL="457200" lvl="1" indent="-457200">
              <a:lnSpc>
                <a:spcPct val="120000"/>
              </a:lnSpc>
              <a:spcBef>
                <a:spcPts val="1000"/>
              </a:spcBef>
            </a:pPr>
            <a:r>
              <a:rPr lang="ru-RU" b="1" i="1" dirty="0"/>
              <a:t>Многообразие средств передачи смысла:</a:t>
            </a:r>
          </a:p>
          <a:p>
            <a:pPr marL="914400" lvl="2" indent="-457200"/>
            <a:r>
              <a:rPr lang="ru-RU" sz="2100" i="1" dirty="0"/>
              <a:t>Лексика ЕЯ</a:t>
            </a:r>
          </a:p>
          <a:p>
            <a:pPr marL="914400" lvl="2" indent="-457200"/>
            <a:r>
              <a:rPr lang="ru-RU" sz="2100" i="1" dirty="0"/>
              <a:t>Контекст</a:t>
            </a:r>
          </a:p>
          <a:p>
            <a:pPr marL="914400" lvl="2" indent="-457200"/>
            <a:r>
              <a:rPr lang="ru-RU" sz="2100" i="1" dirty="0"/>
              <a:t>Ссылки на слова</a:t>
            </a:r>
          </a:p>
          <a:p>
            <a:pPr marL="457200" lvl="1" indent="-457200">
              <a:lnSpc>
                <a:spcPct val="110000"/>
              </a:lnSpc>
              <a:spcBef>
                <a:spcPts val="1000"/>
              </a:spcBef>
            </a:pPr>
            <a:r>
              <a:rPr lang="ru-RU" b="1" i="1" dirty="0" smtClean="0"/>
              <a:t>Высокая </a:t>
            </a:r>
            <a:r>
              <a:rPr lang="ru-RU" b="1" i="1" dirty="0"/>
              <a:t>размерность </a:t>
            </a:r>
            <a:r>
              <a:rPr lang="ru-RU" b="1" i="1" dirty="0" smtClean="0"/>
              <a:t>задачи</a:t>
            </a:r>
            <a:endParaRPr lang="ru-RU" b="1" i="1" dirty="0"/>
          </a:p>
          <a:p>
            <a:pPr marL="457200" lvl="1" indent="-457200">
              <a:lnSpc>
                <a:spcPct val="110000"/>
              </a:lnSpc>
              <a:spcBef>
                <a:spcPts val="1000"/>
              </a:spcBef>
            </a:pPr>
            <a:r>
              <a:rPr lang="ru-RU" b="1" i="1" dirty="0"/>
              <a:t>Субъективность оценки качества классификации</a:t>
            </a:r>
          </a:p>
          <a:p>
            <a:pPr marL="457200" lvl="1" indent="-457200">
              <a:lnSpc>
                <a:spcPct val="110000"/>
              </a:lnSpc>
              <a:spcBef>
                <a:spcPts val="1000"/>
              </a:spcBef>
            </a:pPr>
            <a:r>
              <a:rPr lang="ru-RU" b="1" i="1" dirty="0"/>
              <a:t>Различная длина </a:t>
            </a:r>
            <a:r>
              <a:rPr lang="ru-RU" b="1" i="1" dirty="0" smtClean="0"/>
              <a:t>документов</a:t>
            </a:r>
            <a:endParaRPr lang="ru-RU" b="1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2E7-9338-4A04-8787-CAE1B2642B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87" y="582722"/>
            <a:ext cx="9144000" cy="395416"/>
          </a:xfrm>
        </p:spPr>
        <p:txBody>
          <a:bodyPr>
            <a:noAutofit/>
          </a:bodyPr>
          <a:lstStyle/>
          <a:p>
            <a:r>
              <a:rPr lang="ru-RU" sz="4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Подходы </a:t>
            </a:r>
            <a:r>
              <a:rPr lang="en-US" sz="4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Text Mining</a:t>
            </a:r>
            <a:endParaRPr lang="ru-RU" sz="4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38" y="1004116"/>
            <a:ext cx="11182351" cy="165576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dirty="0"/>
              <a:t>	</a:t>
            </a:r>
            <a:r>
              <a:rPr lang="ru-RU" dirty="0" smtClean="0"/>
              <a:t>Лингвистический анализ			Статистический анализ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4</a:t>
            </a:fld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745815" y="1347591"/>
            <a:ext cx="1449860" cy="436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809179" y="1347583"/>
            <a:ext cx="1622855" cy="3933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486034" y="2679334"/>
          <a:ext cx="11182350" cy="3696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1175"/>
                <a:gridCol w="5591175"/>
              </a:tblGrid>
              <a:tr h="369606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Системы ЛА обычно состоят из модели предметной области, содержащей основные тематические термины и их взаимосвязи, а также специализированной базы данных (БД) грамматических конструкций и семантических правил, свойственных конкретному языку – онтологий и тезаурусов. При этом модель предметной области обычно используется для проведения морфологического анализа, а специализированная БД – для синтаксического и семантического анализа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Текст – набор ключевых слов.</a:t>
                      </a:r>
                      <a:r>
                        <a:rPr lang="ru-RU" baseline="0" dirty="0" smtClean="0"/>
                        <a:t> Вес слов зависит от различных факторов, в частности – от частоты встречаемости термина в документе. Предполагается, что появление одних и тех же терминов в различных документах говорит об их подобии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8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500"/>
          </a:xfrm>
        </p:spPr>
        <p:txBody>
          <a:bodyPr>
            <a:noAutofit/>
          </a:bodyPr>
          <a:lstStyle/>
          <a:p>
            <a:r>
              <a:rPr lang="ru-RU" sz="4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Онтологии и тезаурусы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750330" y="2742016"/>
            <a:ext cx="14954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Автомобиль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31782" y="3480595"/>
            <a:ext cx="14954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Грузовой 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69129" y="3474248"/>
            <a:ext cx="14954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Легковой 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67914" y="4275918"/>
            <a:ext cx="14954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Хэтчбэк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71673" y="4264816"/>
            <a:ext cx="14954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Пикап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522365" y="4272751"/>
            <a:ext cx="14954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Седан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645274" y="2742016"/>
            <a:ext cx="14954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Мотоцикл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464701" y="1866900"/>
            <a:ext cx="1798635" cy="574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Транспортное средство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stCxn id="13" idx="2"/>
            <a:endCxn id="5" idx="0"/>
          </p:cNvCxnSpPr>
          <p:nvPr/>
        </p:nvCxnSpPr>
        <p:spPr>
          <a:xfrm flipH="1">
            <a:off x="8498041" y="2440990"/>
            <a:ext cx="865979" cy="3010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3" idx="2"/>
            <a:endCxn id="12" idx="0"/>
          </p:cNvCxnSpPr>
          <p:nvPr/>
        </p:nvCxnSpPr>
        <p:spPr>
          <a:xfrm>
            <a:off x="9364020" y="2440990"/>
            <a:ext cx="1028965" cy="3010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  <a:endCxn id="8" idx="0"/>
          </p:cNvCxnSpPr>
          <p:nvPr/>
        </p:nvCxnSpPr>
        <p:spPr>
          <a:xfrm>
            <a:off x="8498043" y="3199216"/>
            <a:ext cx="1218799" cy="275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  <a:endCxn id="7" idx="0"/>
          </p:cNvCxnSpPr>
          <p:nvPr/>
        </p:nvCxnSpPr>
        <p:spPr>
          <a:xfrm flipH="1">
            <a:off x="7879491" y="3199224"/>
            <a:ext cx="618548" cy="2813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2"/>
            <a:endCxn id="10" idx="0"/>
          </p:cNvCxnSpPr>
          <p:nvPr/>
        </p:nvCxnSpPr>
        <p:spPr>
          <a:xfrm flipH="1">
            <a:off x="7819381" y="3931448"/>
            <a:ext cx="1897456" cy="3333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2"/>
          </p:cNvCxnSpPr>
          <p:nvPr/>
        </p:nvCxnSpPr>
        <p:spPr>
          <a:xfrm flipH="1">
            <a:off x="9515621" y="3931454"/>
            <a:ext cx="201216" cy="3270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8" idx="2"/>
            <a:endCxn id="11" idx="0"/>
          </p:cNvCxnSpPr>
          <p:nvPr/>
        </p:nvCxnSpPr>
        <p:spPr>
          <a:xfrm>
            <a:off x="9716839" y="3931448"/>
            <a:ext cx="1553236" cy="3413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333365" y="1127955"/>
            <a:ext cx="1967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Пример тезауруса</a:t>
            </a:r>
            <a:endParaRPr lang="ru-RU" dirty="0"/>
          </a:p>
        </p:txBody>
      </p:sp>
      <p:pic>
        <p:nvPicPr>
          <p:cNvPr id="1028" name="Picture 4" descr="http://rpp.nashaucheba.ru/pars_docs/refs/143/142657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5"/>
          <a:stretch/>
        </p:blipFill>
        <p:spPr bwMode="auto">
          <a:xfrm>
            <a:off x="-40912" y="1866900"/>
            <a:ext cx="7112583" cy="453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2304039" y="1127955"/>
            <a:ext cx="204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Пример онтологии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7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такое текст?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Текст – конечное множество слов (терминов), объединенных лексическими, грамматическими, смысловыми, частотными отношениями и образующих информативное сообщение.</a:t>
            </a:r>
          </a:p>
          <a:p>
            <a:r>
              <a:rPr lang="ru-RU" dirty="0" smtClean="0"/>
              <a:t>Главное в тексте – информация, новая для читателя, которая заключена в авторском изложении, и которую мы хотим извлечь.</a:t>
            </a:r>
          </a:p>
          <a:p>
            <a:r>
              <a:rPr lang="ru-RU" dirty="0" smtClean="0"/>
              <a:t>Чем больше информации извлечем – тем лучше.</a:t>
            </a:r>
          </a:p>
          <a:p>
            <a:r>
              <a:rPr lang="ru-RU" dirty="0" smtClean="0"/>
              <a:t>Не всегда большой текст = большому количеству информации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5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0200"/>
          </a:xfrm>
        </p:spPr>
        <p:txBody>
          <a:bodyPr>
            <a:noAutofit/>
          </a:bodyPr>
          <a:lstStyle/>
          <a:p>
            <a:r>
              <a:rPr lang="ru-RU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Модели представления текстовых документов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71556"/>
                <a:ext cx="10515600" cy="5205413"/>
              </a:xfrm>
            </p:spPr>
            <p:txBody>
              <a:bodyPr>
                <a:normAutofit/>
              </a:bodyPr>
              <a:lstStyle/>
              <a:p>
                <a:r>
                  <a:rPr lang="ru-RU" i="1" dirty="0" smtClean="0"/>
                  <a:t>Неструктурированная модель </a:t>
                </a:r>
                <a:r>
                  <a:rPr lang="ru-RU" dirty="0" smtClean="0"/>
                  <a:t>– «мешок слов» (</a:t>
                </a:r>
                <a:r>
                  <a:rPr lang="en-US" dirty="0" smtClean="0"/>
                  <a:t>“bag of words”</a:t>
                </a:r>
                <a:r>
                  <a:rPr lang="ru-RU" dirty="0" smtClean="0"/>
                  <a:t>) – каждый термин рассматривается в качестве независимой случайной величины. Не учитываются возможные связи с другими словами в тексте. </a:t>
                </a:r>
              </a:p>
              <a:p>
                <a:r>
                  <a:rPr lang="ru-RU" i="1" dirty="0" smtClean="0"/>
                  <a:t>Частично структурированная модель </a:t>
                </a:r>
              </a:p>
              <a:p>
                <a:pPr lvl="1"/>
                <a:r>
                  <a:rPr lang="ru-RU" dirty="0" smtClean="0"/>
                  <a:t>учет дополнительной информации о положении слова в тексте (заголовок, ключевые слова, первый абзац,…), </a:t>
                </a:r>
              </a:p>
              <a:p>
                <a:pPr lvl="1"/>
                <a:r>
                  <a:rPr lang="ru-RU" dirty="0" smtClean="0"/>
                  <a:t>учет оформления слова (</a:t>
                </a:r>
                <a:r>
                  <a:rPr lang="ru-RU" i="1" dirty="0" smtClean="0"/>
                  <a:t>курсив</a:t>
                </a:r>
                <a:r>
                  <a:rPr lang="ru-RU" dirty="0" smtClean="0"/>
                  <a:t>, </a:t>
                </a:r>
                <a:r>
                  <a:rPr lang="ru-RU" b="1" dirty="0" smtClean="0"/>
                  <a:t>полужирный</a:t>
                </a:r>
                <a:r>
                  <a:rPr lang="ru-RU" dirty="0" smtClean="0"/>
                  <a:t>, </a:t>
                </a:r>
                <a:r>
                  <a:rPr lang="ru-RU" u="sng" dirty="0" smtClean="0"/>
                  <a:t>подчеркивание</a:t>
                </a:r>
                <a:r>
                  <a:rPr lang="ru-RU" dirty="0" smtClean="0"/>
                  <a:t>,…), </a:t>
                </a:r>
              </a:p>
              <a:p>
                <a:pPr lvl="1"/>
                <a:r>
                  <a:rPr lang="ru-RU" dirty="0" smtClean="0"/>
                  <a:t>выделение словосочетаний: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ru-RU" i="1" dirty="0" smtClean="0"/>
                  <a:t>Полностью структурированная модель </a:t>
                </a:r>
              </a:p>
              <a:p>
                <a:pPr lvl="1"/>
                <a:r>
                  <a:rPr lang="ru-RU" i="1" dirty="0" smtClean="0"/>
                  <a:t>Использование информации из тезаурусов, онтологий, специальных словарей</a:t>
                </a:r>
                <a:r>
                  <a:rPr lang="en-US" i="1" dirty="0" smtClean="0"/>
                  <a:t> (WordNet)</a:t>
                </a:r>
                <a:endParaRPr lang="ru-RU" i="1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71556"/>
                <a:ext cx="10515600" cy="5205413"/>
              </a:xfrm>
              <a:blipFill rotWithShape="0">
                <a:blip r:embed="rId2"/>
                <a:stretch>
                  <a:fillRect l="-1043" t="-1874" r="-116" b="-3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7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3" y="183894"/>
            <a:ext cx="10893356" cy="549274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Как документ представляется в математическом виде?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838206" y="1964864"/>
          <a:ext cx="1302855" cy="1910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Уравнение" r:id="rId3" imgW="774360" imgH="1168200" progId="Equation.3">
                  <p:embed/>
                </p:oleObj>
              </mc:Choice>
              <mc:Fallback>
                <p:oleObj name="Уравнение" r:id="rId3" imgW="77436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6" y="1964864"/>
                        <a:ext cx="1302855" cy="1910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7530098" y="1974700"/>
          <a:ext cx="409329" cy="43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Уравнение" r:id="rId5" imgW="228600" imgH="253800" progId="Equation.3">
                  <p:embed/>
                </p:oleObj>
              </mc:Choice>
              <mc:Fallback>
                <p:oleObj name="Уравнение" r:id="rId5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0098" y="1974700"/>
                        <a:ext cx="409329" cy="434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39425" y="1964868"/>
            <a:ext cx="4008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- Вес </a:t>
            </a:r>
            <a:r>
              <a:rPr lang="ru-RU" sz="2000" i="1" dirty="0" smtClean="0">
                <a:cs typeface="Times New Roman" panose="02020603050405020304" pitchFamily="18" charset="0"/>
              </a:rPr>
              <a:t>термина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i</a:t>
            </a:r>
            <a:r>
              <a:rPr lang="ru-RU" sz="2000" dirty="0" smtClean="0">
                <a:cs typeface="Times New Roman" panose="02020603050405020304" pitchFamily="18" charset="0"/>
              </a:rPr>
              <a:t> в документе </a:t>
            </a:r>
            <a:r>
              <a:rPr lang="en-US" sz="2000" dirty="0" smtClean="0">
                <a:cs typeface="Times New Roman" panose="02020603050405020304" pitchFamily="18" charset="0"/>
              </a:rPr>
              <a:t>j</a:t>
            </a:r>
          </a:p>
          <a:p>
            <a:r>
              <a:rPr lang="en-US" sz="2000" dirty="0" err="1" smtClean="0"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cs typeface="Times New Roman" panose="02020603050405020304" pitchFamily="18" charset="0"/>
              </a:rPr>
              <a:t> = 1..M, j = 1..N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978542"/>
            <a:ext cx="10893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* Вместо термина (или слова) могут использоваться </a:t>
            </a:r>
            <a:r>
              <a:rPr lang="en-US" sz="2400" dirty="0" smtClean="0"/>
              <a:t>n-</a:t>
            </a:r>
            <a:r>
              <a:rPr lang="ru-RU" sz="2400" dirty="0" smtClean="0"/>
              <a:t>граммы - последовательность </a:t>
            </a:r>
            <a:r>
              <a:rPr lang="ru-RU" sz="2400" dirty="0"/>
              <a:t>из </a:t>
            </a:r>
            <a:r>
              <a:rPr lang="en-US" sz="2400" dirty="0"/>
              <a:t>n </a:t>
            </a:r>
            <a:r>
              <a:rPr lang="ru-RU" sz="2400" dirty="0" smtClean="0"/>
              <a:t>элементов:</a:t>
            </a:r>
          </a:p>
          <a:p>
            <a:r>
              <a:rPr lang="ru-RU" sz="2400" dirty="0" smtClean="0"/>
              <a:t>Триграммы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Hello world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Hel, ell,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llo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, lo ,o w,  wo,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orl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rld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3851128" y="1807544"/>
          <a:ext cx="2574925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Уравнение" r:id="rId7" imgW="1346040" imgH="838080" progId="Equation.3">
                  <p:embed/>
                </p:oleObj>
              </mc:Choice>
              <mc:Fallback>
                <p:oleObj name="Уравнение" r:id="rId7" imgW="13460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128" y="1807544"/>
                        <a:ext cx="2574925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35913" y="808687"/>
            <a:ext cx="5949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Векторная модель:</a:t>
            </a:r>
          </a:p>
          <a:p>
            <a:endParaRPr lang="ru-RU" dirty="0"/>
          </a:p>
          <a:p>
            <a:r>
              <a:rPr lang="ru-RU" dirty="0" smtClean="0"/>
              <a:t>Документ: 		Матрица «Документ-термин»: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51125" y="3639437"/>
                <a:ext cx="5521640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Размерность матрицы крайне высокая,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125" y="3639437"/>
                <a:ext cx="5521640" cy="372410"/>
              </a:xfrm>
              <a:prstGeom prst="rect">
                <a:avLst/>
              </a:prstGeom>
              <a:blipFill rotWithShape="0">
                <a:blip r:embed="rId10"/>
                <a:stretch>
                  <a:fillRect l="-993" t="-655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78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178"/>
          </a:xfrm>
        </p:spPr>
        <p:txBody>
          <a:bodyPr>
            <a:noAutofit/>
          </a:bodyPr>
          <a:lstStyle/>
          <a:p>
            <a:r>
              <a:rPr lang="ru-RU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Выявление информативных признаков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93" y="1064173"/>
            <a:ext cx="7568635" cy="51966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679021" y="1054448"/>
            <a:ext cx="1674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Закон Ципфа:</a:t>
            </a:r>
          </a:p>
          <a:p>
            <a:r>
              <a:rPr lang="en-US" i="1" dirty="0" err="1" smtClean="0"/>
              <a:t>w</a:t>
            </a:r>
            <a:r>
              <a:rPr lang="en-US" sz="1400" i="1" dirty="0" err="1" smtClean="0"/>
              <a:t>n</a:t>
            </a:r>
            <a:r>
              <a:rPr lang="en-US" dirty="0" smtClean="0"/>
              <a:t> </a:t>
            </a:r>
            <a:r>
              <a:rPr lang="ru-RU" i="1" dirty="0" smtClean="0"/>
              <a:t>=</a:t>
            </a:r>
            <a:r>
              <a:rPr lang="en-US" i="1" dirty="0" smtClean="0"/>
              <a:t> </a:t>
            </a:r>
            <a:r>
              <a:rPr lang="en-US" i="1" dirty="0"/>
              <a:t>w</a:t>
            </a:r>
            <a:r>
              <a:rPr lang="en-US" sz="1100" i="1" dirty="0" smtClean="0"/>
              <a:t>1</a:t>
            </a:r>
            <a:r>
              <a:rPr lang="en-US" i="1" dirty="0" smtClean="0"/>
              <a:t>/n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0363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1454</Words>
  <Application>Microsoft Office PowerPoint</Application>
  <PresentationFormat>Широкоэкранный</PresentationFormat>
  <Paragraphs>218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Open Sans</vt:lpstr>
      <vt:lpstr>Times New Roman</vt:lpstr>
      <vt:lpstr>Тема Office</vt:lpstr>
      <vt:lpstr>Уравнение</vt:lpstr>
      <vt:lpstr>Презентация PowerPoint</vt:lpstr>
      <vt:lpstr>Text Mining – интеллектуальный анализ текстов</vt:lpstr>
      <vt:lpstr>Проблемы, возникающие при работе с документами, написанными на ЕЯ</vt:lpstr>
      <vt:lpstr>Подходы Text Mining</vt:lpstr>
      <vt:lpstr>Онтологии и тезаурусы</vt:lpstr>
      <vt:lpstr>Что такое текст?</vt:lpstr>
      <vt:lpstr>Модели представления текстовых документов</vt:lpstr>
      <vt:lpstr>Как документ представляется в математическом виде?</vt:lpstr>
      <vt:lpstr>Выявление информативных признаков</vt:lpstr>
      <vt:lpstr>Предварительная обработка документов</vt:lpstr>
      <vt:lpstr>Стемминг и отсечение стоп-слов</vt:lpstr>
      <vt:lpstr>Определение весов терминов</vt:lpstr>
      <vt:lpstr>Определение весов терминов (2)</vt:lpstr>
      <vt:lpstr>Факторный анализ (ФА) и Метод Главных Компонент (МГК)</vt:lpstr>
      <vt:lpstr>Статистический подход выявления информативных признаков</vt:lpstr>
      <vt:lpstr>Частный случай Хи-квадрат критерия</vt:lpstr>
      <vt:lpstr>Критерий взаимной информации (Mutual information)</vt:lpstr>
      <vt:lpstr>Критерий взаимной информации (Mutual information) (2)</vt:lpstr>
      <vt:lpstr>Векторное представление слова </vt:lpstr>
      <vt:lpstr>Word2Vec</vt:lpstr>
      <vt:lpstr>Word2Vec – как работает?</vt:lpstr>
      <vt:lpstr>Word2Vec – как работает?</vt:lpstr>
      <vt:lpstr>Word2Vec (2)</vt:lpstr>
      <vt:lpstr>Skip-gram</vt:lpstr>
      <vt:lpstr>Negative sampling</vt:lpstr>
      <vt:lpstr>Примеры использования библиотеки gensim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Mm</dc:creator>
  <cp:lastModifiedBy>Andrey Mm</cp:lastModifiedBy>
  <cp:revision>3</cp:revision>
  <dcterms:created xsi:type="dcterms:W3CDTF">2021-09-22T06:08:40Z</dcterms:created>
  <dcterms:modified xsi:type="dcterms:W3CDTF">2021-09-22T06:38:07Z</dcterms:modified>
</cp:coreProperties>
</file>